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8" r:id="rId23"/>
    <p:sldId id="276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3A794-8991-43DC-9CBB-10675B5D12FF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2A94E-2057-4E0A-B824-270CE155FF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477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8A56D-E83A-AA48-8BB1-7692C0992F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33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8A56D-E83A-AA48-8BB1-7692C0992F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87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8A56D-E83A-AA48-8BB1-7692C0992F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55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9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163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03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812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21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79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12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12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53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267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99D96-DE2B-4F42-9BF3-94D8B8D3BE74}" type="datetimeFigureOut">
              <a:rPr lang="zh-CN" altLang="en-US" smtClean="0"/>
              <a:t>2023/8/14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591E1-C0C3-4E50-B009-030F84F0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94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2088878" y="2636244"/>
            <a:ext cx="7780337" cy="866775"/>
          </a:xfrm>
        </p:spPr>
        <p:txBody>
          <a:bodyPr>
            <a:noAutofit/>
          </a:bodyPr>
          <a:lstStyle/>
          <a:p>
            <a:pPr algn="ctr">
              <a:lnSpc>
                <a:spcPct val="103093"/>
              </a:lnSpc>
            </a:pPr>
            <a:r>
              <a:rPr lang="zh-CN" altLang="en-US" sz="28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岚图汽车授权用户服务（钣喷）中心申请书</a:t>
            </a:r>
            <a:endParaRPr lang="zh-CN" altLang="en-US" sz="28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body" sz="quarter" idx="4294967295"/>
          </p:nvPr>
        </p:nvSpPr>
        <p:spPr>
          <a:xfrm>
            <a:off x="3904977" y="4143496"/>
            <a:ext cx="7488237" cy="696913"/>
          </a:xfrm>
        </p:spPr>
        <p:txBody>
          <a:bodyPr>
            <a:noAutofit/>
          </a:bodyPr>
          <a:lstStyle/>
          <a:p>
            <a:pPr marL="0" indent="0">
              <a:lnSpc>
                <a:spcPct val="103093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申请企业名称：</a:t>
            </a:r>
            <a:endParaRPr lang="zh-CN" altLang="en-US" sz="20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1756914" y="4128235"/>
            <a:ext cx="9144000" cy="712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3093"/>
              </a:lnSpc>
              <a:spcBef>
                <a:spcPts val="0"/>
              </a:spcBef>
            </a:pPr>
            <a:endParaRPr lang="zh-CN" altLang="en-US" sz="28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013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2632075"/>
            <a:ext cx="5564188" cy="6651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三、申请</a:t>
            </a:r>
            <a:r>
              <a:rPr lang="zh-CN" altLang="en-US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方资质</a:t>
            </a:r>
            <a:r>
              <a:rPr lang="zh-CN" altLang="en-US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材料</a:t>
            </a:r>
            <a:endParaRPr lang="zh-CN" altLang="en-US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343472" y="3429000"/>
          <a:ext cx="9753599" cy="288003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74957">
                  <a:extLst>
                    <a:ext uri="{9D8B030D-6E8A-4147-A177-3AD203B41FA5}">
                      <a16:colId xmlns:a16="http://schemas.microsoft.com/office/drawing/2014/main" val="4151748285"/>
                    </a:ext>
                  </a:extLst>
                </a:gridCol>
                <a:gridCol w="7122601">
                  <a:extLst>
                    <a:ext uri="{9D8B030D-6E8A-4147-A177-3AD203B41FA5}">
                      <a16:colId xmlns:a16="http://schemas.microsoft.com/office/drawing/2014/main" val="4239419092"/>
                    </a:ext>
                  </a:extLst>
                </a:gridCol>
                <a:gridCol w="1956041">
                  <a:extLst>
                    <a:ext uri="{9D8B030D-6E8A-4147-A177-3AD203B41FA5}">
                      <a16:colId xmlns:a16="http://schemas.microsoft.com/office/drawing/2014/main" val="1730564142"/>
                    </a:ext>
                  </a:extLst>
                </a:gridCol>
              </a:tblGrid>
              <a:tr h="135047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solidFill>
                            <a:schemeClr val="bg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序号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solidFill>
                            <a:schemeClr val="bg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资质材料名称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solidFill>
                            <a:schemeClr val="bg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是否具备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334761"/>
                  </a:ext>
                </a:extLst>
              </a:tr>
              <a:tr h="135047">
                <a:tc>
                  <a:txBody>
                    <a:bodyPr/>
                    <a:lstStyle/>
                    <a:p>
                      <a:pPr algn="ctr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1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营业执照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》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867094"/>
                  </a:ext>
                </a:extLst>
              </a:tr>
              <a:tr h="135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defRPr/>
                      </a:pP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《土地证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》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及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房屋产权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证》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或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土地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租赁合同》</a:t>
                      </a:r>
                      <a:endParaRPr lang="en-US" altLang="zh-CN" sz="14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790438"/>
                  </a:ext>
                </a:extLst>
              </a:tr>
              <a:tr h="135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3</a:t>
                      </a:r>
                      <a:endParaRPr lang="zh-CN" altLang="zh-CN" sz="1400" dirty="0" smtClean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环保局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《环评审批意见》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及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《环评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验收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意见》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  <a:p>
                      <a:pPr marL="800100" lvl="1" indent="-342900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若政府统一验收，请提供政府出具的《环评验收报告批文》</a:t>
                      </a:r>
                    </a:p>
                    <a:p>
                      <a:pPr marL="800100" lvl="1" indent="-342900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若企业自行请第三方机构验收，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通过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网站公示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形式完成验收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。请提供第三方机构的《环评验收报告》及政府公示网址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 &amp; 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网页截图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831527"/>
                  </a:ext>
                </a:extLst>
              </a:tr>
              <a:tr h="135047">
                <a:tc>
                  <a:txBody>
                    <a:bodyPr/>
                    <a:lstStyle/>
                    <a:p>
                      <a:pPr algn="ctr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4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《消防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验收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批文》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015874"/>
                  </a:ext>
                </a:extLst>
              </a:tr>
              <a:tr h="353434"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+mn-cs"/>
                        </a:rPr>
                        <a:t>5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《机动车维修经营备案表》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/《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机动车维修经营许可证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》/《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道路运输经营许可证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》</a:t>
                      </a:r>
                      <a:endParaRPr lang="zh-CN" altLang="zh-CN" sz="1400" dirty="0" smtClean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49930"/>
                  </a:ext>
                </a:extLst>
              </a:tr>
              <a:tr h="135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6</a:t>
                      </a:r>
                      <a:endParaRPr lang="zh-CN" altLang="zh-CN" sz="1400" dirty="0" smtClean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《企业信用报告》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（申请日当月企业信用信息查询结果）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404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51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800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172844" y="3148234"/>
              <a:ext cx="1816825" cy="3344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图片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或扫描截图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9336088" cy="671513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营业执照</a:t>
            </a:r>
            <a:r>
              <a:rPr lang="en-US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》</a:t>
            </a: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380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800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172844" y="3148234"/>
              <a:ext cx="1816825" cy="3489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图片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或扫描截图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219200" y="667960"/>
            <a:ext cx="5717309" cy="472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3093"/>
              </a:lnSpc>
              <a:defRPr/>
            </a:pPr>
            <a:r>
              <a:rPr lang="zh-CN" altLang="zh-CN" dirty="0" smtClean="0">
                <a:latin typeface="MHei PRC Light" panose="00000500000000000000" pitchFamily="2" charset="-122"/>
                <a:ea typeface="MHei PRC Light" panose="00000500000000000000" pitchFamily="2" charset="-122"/>
              </a:rPr>
              <a:t> </a:t>
            </a:r>
            <a:endParaRPr lang="zh-CN" altLang="zh-CN" dirty="0">
              <a:latin typeface="MHei PRC Light" panose="00000500000000000000" pitchFamily="2" charset="-122"/>
              <a:ea typeface="MHei PRC Light" panose="00000500000000000000" pitchFamily="2" charset="-122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9336088" cy="671513"/>
          </a:xfrm>
        </p:spPr>
        <p:txBody>
          <a:bodyPr>
            <a:noAutofit/>
          </a:bodyPr>
          <a:lstStyle/>
          <a:p>
            <a:r>
              <a:rPr lang="zh-CN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《土地证</a:t>
            </a:r>
            <a:r>
              <a:rPr lang="en-US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》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及</a:t>
            </a:r>
            <a:r>
              <a:rPr lang="en-US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房屋产权</a:t>
            </a:r>
            <a:r>
              <a:rPr lang="zh-CN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证》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或</a:t>
            </a:r>
            <a:r>
              <a:rPr lang="zh-CN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</a:t>
            </a:r>
            <a:r>
              <a:rPr lang="zh-CN" altLang="en-US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土地</a:t>
            </a:r>
            <a:r>
              <a:rPr lang="en-US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/</a:t>
            </a:r>
            <a:r>
              <a:rPr lang="zh-CN" altLang="en-US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场地</a:t>
            </a:r>
            <a:r>
              <a:rPr lang="zh-CN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租赁合同》</a:t>
            </a: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964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8927"/>
            <a:ext cx="9753600" cy="4995173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172844" y="3144242"/>
              <a:ext cx="1816825" cy="3349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图片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或扫描截图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7" name="标题 6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9336088" cy="671513"/>
          </a:xfrm>
        </p:spPr>
        <p:txBody>
          <a:bodyPr>
            <a:normAutofit/>
          </a:bodyPr>
          <a:lstStyle/>
          <a:p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环保局</a:t>
            </a:r>
            <a:r>
              <a:rPr lang="zh-CN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《环评审批意见》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及</a:t>
            </a:r>
            <a:r>
              <a:rPr lang="zh-CN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《环评</a:t>
            </a:r>
            <a:r>
              <a:rPr lang="zh-CN" altLang="en-US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验收</a:t>
            </a:r>
            <a:r>
              <a:rPr lang="zh-CN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意见》</a:t>
            </a: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12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800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172844" y="3148234"/>
              <a:ext cx="1816825" cy="3489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图片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或扫描截图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9336088" cy="671513"/>
          </a:xfrm>
        </p:spPr>
        <p:txBody>
          <a:bodyPr>
            <a:normAutofit/>
          </a:bodyPr>
          <a:lstStyle/>
          <a:p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消防或城建部门</a:t>
            </a:r>
            <a:r>
              <a:rPr lang="zh-CN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</a:t>
            </a:r>
            <a:r>
              <a:rPr lang="zh-CN" altLang="en-US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消防验收批文</a:t>
            </a:r>
            <a:r>
              <a:rPr lang="zh-CN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》</a:t>
            </a: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402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800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172844" y="3148234"/>
              <a:ext cx="1816825" cy="3344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图片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或扫描截图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7" name="标题 6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9336088" cy="671513"/>
          </a:xfrm>
        </p:spPr>
        <p:txBody>
          <a:bodyPr>
            <a:noAutofit/>
          </a:bodyPr>
          <a:lstStyle/>
          <a:p>
            <a:r>
              <a:rPr lang="zh-CN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《机动车维修经营备案表》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或</a:t>
            </a:r>
            <a:r>
              <a:rPr lang="en-US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道路运输经营许可证</a:t>
            </a:r>
            <a:r>
              <a:rPr lang="en-US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》</a:t>
            </a: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104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800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172844" y="3148234"/>
              <a:ext cx="1816825" cy="3489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图片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或扫描截图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7" name="标题 6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9336088" cy="671513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《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企业信用报告</a:t>
            </a:r>
            <a:r>
              <a:rPr lang="en-US" altLang="zh-CN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》</a:t>
            </a: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28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 idx="4294967295"/>
          </p:nvPr>
        </p:nvSpPr>
        <p:spPr>
          <a:xfrm>
            <a:off x="0" y="2632075"/>
            <a:ext cx="6400800" cy="6651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四、申请</a:t>
            </a:r>
            <a:r>
              <a:rPr lang="zh-CN" altLang="en-US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方场地实</a:t>
            </a:r>
            <a:r>
              <a:rPr lang="zh-CN" altLang="en-US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景照片</a:t>
            </a:r>
            <a:endParaRPr lang="zh-CN" altLang="en-US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3102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219200" y="637778"/>
            <a:ext cx="9448800" cy="5594856"/>
            <a:chOff x="2570672" y="992037"/>
            <a:chExt cx="7108166" cy="4623759"/>
          </a:xfrm>
        </p:grpSpPr>
        <p:sp>
          <p:nvSpPr>
            <p:cNvPr id="24" name="矩形 23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 sz="1800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5056936" y="3098477"/>
              <a:ext cx="2093348" cy="6331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sz="1800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照片</a:t>
              </a:r>
              <a:endParaRPr lang="zh-CN" altLang="zh-CN" sz="1800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1219200" y="277425"/>
            <a:ext cx="1338828" cy="3776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3093"/>
              </a:lnSpc>
            </a:pPr>
            <a:r>
              <a:rPr lang="zh-CN" altLang="en-US" sz="18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园区全景图</a:t>
            </a:r>
            <a:endParaRPr lang="zh-CN" altLang="zh-CN" sz="1800" dirty="0">
              <a:latin typeface="华康金刚黑 Medium" panose="020B0500000000000000" pitchFamily="34" charset="-122"/>
              <a:ea typeface="华康金刚黑 Medium" panose="020B0500000000000000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81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219200" y="637778"/>
            <a:ext cx="9448800" cy="5594856"/>
            <a:chOff x="2570672" y="992037"/>
            <a:chExt cx="7108166" cy="4623759"/>
          </a:xfrm>
        </p:grpSpPr>
        <p:sp>
          <p:nvSpPr>
            <p:cNvPr id="24" name="矩形 23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 sz="1800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5056936" y="3098477"/>
              <a:ext cx="2093348" cy="6331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sz="1800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照片</a:t>
              </a:r>
              <a:endParaRPr lang="zh-CN" altLang="zh-CN" sz="1800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1219200" y="277425"/>
            <a:ext cx="1569660" cy="3776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3093"/>
              </a:lnSpc>
            </a:pPr>
            <a:r>
              <a:rPr lang="zh-CN" altLang="en-US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停车区全景</a:t>
            </a:r>
            <a:r>
              <a:rPr lang="zh-CN" altLang="en-US" sz="18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图</a:t>
            </a:r>
            <a:endParaRPr lang="zh-CN" altLang="zh-CN" sz="1800" dirty="0">
              <a:latin typeface="华康金刚黑 Medium" panose="020B0500000000000000" pitchFamily="34" charset="-122"/>
              <a:ea typeface="华康金刚黑 Medium" panose="020B0500000000000000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12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 idx="4294967295"/>
          </p:nvPr>
        </p:nvSpPr>
        <p:spPr>
          <a:xfrm>
            <a:off x="0" y="2632075"/>
            <a:ext cx="6684579" cy="6651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一、申请</a:t>
            </a:r>
            <a:r>
              <a:rPr lang="zh-CN" altLang="en-US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方基本信息</a:t>
            </a:r>
          </a:p>
        </p:txBody>
      </p:sp>
    </p:spTree>
    <p:extLst>
      <p:ext uri="{BB962C8B-B14F-4D97-AF65-F5344CB8AC3E}">
        <p14:creationId xmlns:p14="http://schemas.microsoft.com/office/powerpoint/2010/main" val="13383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219200" y="637778"/>
            <a:ext cx="9448800" cy="5594856"/>
            <a:chOff x="2570672" y="992037"/>
            <a:chExt cx="7108166" cy="4623759"/>
          </a:xfrm>
        </p:grpSpPr>
        <p:sp>
          <p:nvSpPr>
            <p:cNvPr id="24" name="矩形 23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 sz="1800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5056936" y="3098477"/>
              <a:ext cx="2093348" cy="6331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sz="1800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照片</a:t>
              </a:r>
              <a:endParaRPr lang="zh-CN" altLang="zh-CN" sz="1800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1219200" y="277425"/>
            <a:ext cx="1569660" cy="3776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3093"/>
              </a:lnSpc>
            </a:pPr>
            <a:r>
              <a:rPr lang="zh-CN" altLang="en-US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客休区</a:t>
            </a:r>
            <a:r>
              <a:rPr lang="zh-CN" altLang="en-US" sz="18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全景图</a:t>
            </a:r>
            <a:endParaRPr lang="zh-CN" altLang="zh-CN" sz="1800" dirty="0">
              <a:latin typeface="华康金刚黑 Medium" panose="020B0500000000000000" pitchFamily="34" charset="-122"/>
              <a:ea typeface="华康金刚黑 Medium" panose="020B0500000000000000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219200" y="637778"/>
            <a:ext cx="9448800" cy="5594856"/>
            <a:chOff x="2570672" y="992037"/>
            <a:chExt cx="7108166" cy="4623759"/>
          </a:xfrm>
        </p:grpSpPr>
        <p:sp>
          <p:nvSpPr>
            <p:cNvPr id="24" name="矩形 23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 sz="1800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5056936" y="3098477"/>
              <a:ext cx="2093348" cy="6331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sz="1800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照片</a:t>
              </a:r>
              <a:endParaRPr lang="zh-CN" altLang="zh-CN" sz="1800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1219200" y="277425"/>
            <a:ext cx="1338828" cy="3776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3093"/>
              </a:lnSpc>
            </a:pPr>
            <a:r>
              <a:rPr lang="zh-CN" altLang="en-US" sz="18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车间全景图</a:t>
            </a:r>
            <a:endParaRPr lang="zh-CN" altLang="zh-CN" sz="1800" dirty="0">
              <a:latin typeface="华康金刚黑 Medium" panose="020B0500000000000000" pitchFamily="34" charset="-122"/>
              <a:ea typeface="华康金刚黑 Medium" panose="020B0500000000000000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8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219200" y="637778"/>
            <a:ext cx="9448800" cy="5594856"/>
            <a:chOff x="2570672" y="992037"/>
            <a:chExt cx="7108166" cy="4623759"/>
          </a:xfrm>
        </p:grpSpPr>
        <p:sp>
          <p:nvSpPr>
            <p:cNvPr id="24" name="矩形 23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 sz="1800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5056936" y="3098477"/>
              <a:ext cx="2093348" cy="6331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sz="1800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sz="1800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照片</a:t>
              </a:r>
              <a:endParaRPr lang="zh-CN" altLang="zh-CN" sz="1800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1219200" y="277425"/>
            <a:ext cx="1338828" cy="3776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3093"/>
              </a:lnSpc>
            </a:pPr>
            <a:r>
              <a:rPr lang="zh-CN" altLang="en-US" sz="18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建筑平面图</a:t>
            </a:r>
            <a:endParaRPr lang="zh-CN" altLang="zh-CN" sz="1800" dirty="0">
              <a:latin typeface="华康金刚黑 Medium" panose="020B0500000000000000" pitchFamily="34" charset="-122"/>
              <a:ea typeface="华康金刚黑 Medium" panose="020B0500000000000000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4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9552" y="3376049"/>
            <a:ext cx="10210123" cy="361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3093"/>
              </a:lnSpc>
            </a:pPr>
            <a:r>
              <a:rPr lang="zh-CN" altLang="en-US" sz="1800" b="1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感谢您对岚图授权用户服务（钣喷）中心项目的关注！</a:t>
            </a:r>
            <a:endParaRPr lang="en-US" altLang="zh-CN" sz="1800" b="1" dirty="0" smtClean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86477" y="5096511"/>
            <a:ext cx="1035413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b="1" dirty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法律声明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任何欺诈（包括但不限于提供伪造、变造的证明文件、虚假不实信息）行为或腐败（包括赠送任何礼物）行为都将导致相应申请立即失效，并丧失申请资格。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申请人承诺其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向岚图汽车提出</a:t>
            </a: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申请的行为以及其相关文件、信息不会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导致岚图向</a:t>
            </a: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任何第三方承担侵权责任，若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造成岚图汽车遭受</a:t>
            </a: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任何损失，将由相关申请人承担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。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7DBAE4D5-4881-4D1E-AA24-BE729FC61797}"/>
              </a:ext>
            </a:extLst>
          </p:cNvPr>
          <p:cNvSpPr txBox="1">
            <a:spLocks/>
          </p:cNvSpPr>
          <p:nvPr/>
        </p:nvSpPr>
        <p:spPr>
          <a:xfrm>
            <a:off x="1209552" y="2869637"/>
            <a:ext cx="2409934" cy="506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谢谢！</a:t>
            </a:r>
            <a:endParaRPr lang="zh-CN" altLang="en-US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78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/>
          </p:nvPr>
        </p:nvGraphicFramePr>
        <p:xfrm>
          <a:off x="1219201" y="698089"/>
          <a:ext cx="9753600" cy="30315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397133">
                  <a:extLst>
                    <a:ext uri="{9D8B030D-6E8A-4147-A177-3AD203B41FA5}">
                      <a16:colId xmlns:a16="http://schemas.microsoft.com/office/drawing/2014/main" val="697454847"/>
                    </a:ext>
                  </a:extLst>
                </a:gridCol>
                <a:gridCol w="6356467">
                  <a:extLst>
                    <a:ext uri="{9D8B030D-6E8A-4147-A177-3AD203B41FA5}">
                      <a16:colId xmlns:a16="http://schemas.microsoft.com/office/drawing/2014/main" val="819246644"/>
                    </a:ext>
                  </a:extLst>
                </a:gridCol>
              </a:tblGrid>
              <a:tr h="432503">
                <a:tc gridSpan="2"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solidFill>
                            <a:schemeClr val="bg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企业信息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813131"/>
                  </a:ext>
                </a:extLst>
              </a:tr>
              <a:tr h="436206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申请方企业名称</a:t>
                      </a: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187033"/>
                  </a:ext>
                </a:extLst>
              </a:tr>
              <a:tr h="436206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申请方企业注册地址</a:t>
                      </a: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474673"/>
                  </a:ext>
                </a:extLst>
              </a:tr>
              <a:tr h="436206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申请方法人代表</a:t>
                      </a: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34799"/>
                  </a:ext>
                </a:extLst>
              </a:tr>
              <a:tr h="436206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申请方现有维修资质类别</a:t>
                      </a: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52646"/>
                  </a:ext>
                </a:extLst>
              </a:tr>
              <a:tr h="4362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申请方企业网址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+mn-cs"/>
                        </a:rPr>
                        <a:t>（如有）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843581"/>
                  </a:ext>
                </a:extLst>
              </a:tr>
              <a:tr h="417987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+mn-cs"/>
                        </a:rPr>
                        <a:t>申请方所属集团（如有）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814656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1219201" y="4149078"/>
          <a:ext cx="9753599" cy="1846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397134">
                  <a:extLst>
                    <a:ext uri="{9D8B030D-6E8A-4147-A177-3AD203B41FA5}">
                      <a16:colId xmlns:a16="http://schemas.microsoft.com/office/drawing/2014/main" val="4108991668"/>
                    </a:ext>
                  </a:extLst>
                </a:gridCol>
                <a:gridCol w="6356465">
                  <a:extLst>
                    <a:ext uri="{9D8B030D-6E8A-4147-A177-3AD203B41FA5}">
                      <a16:colId xmlns:a16="http://schemas.microsoft.com/office/drawing/2014/main" val="1113622180"/>
                    </a:ext>
                  </a:extLst>
                </a:gridCol>
              </a:tblGrid>
              <a:tr h="369256">
                <a:tc gridSpan="2"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solidFill>
                            <a:schemeClr val="bg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联系人信息</a:t>
                      </a:r>
                      <a:endParaRPr lang="zh-CN" altLang="en-US" sz="1400" dirty="0">
                        <a:solidFill>
                          <a:schemeClr val="bg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216510"/>
                  </a:ext>
                </a:extLst>
              </a:tr>
              <a:tr h="369256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联系人姓名</a:t>
                      </a:r>
                      <a:endParaRPr lang="zh-CN" altLang="en-US" sz="1400" b="1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119612"/>
                  </a:ext>
                </a:extLst>
              </a:tr>
              <a:tr h="369256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联系人电话</a:t>
                      </a: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684916"/>
                  </a:ext>
                </a:extLst>
              </a:tr>
              <a:tr h="369256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联系人邮箱</a:t>
                      </a: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732456"/>
                  </a:ext>
                </a:extLst>
              </a:tr>
              <a:tr h="369256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+mn-cs"/>
                        </a:rPr>
                        <a:t>联系人职位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66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8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/>
          </p:nvPr>
        </p:nvGraphicFramePr>
        <p:xfrm>
          <a:off x="1055298" y="580100"/>
          <a:ext cx="9753600" cy="176147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01374">
                  <a:extLst>
                    <a:ext uri="{9D8B030D-6E8A-4147-A177-3AD203B41FA5}">
                      <a16:colId xmlns:a16="http://schemas.microsoft.com/office/drawing/2014/main" val="1471093955"/>
                    </a:ext>
                  </a:extLst>
                </a:gridCol>
                <a:gridCol w="5952226">
                  <a:extLst>
                    <a:ext uri="{9D8B030D-6E8A-4147-A177-3AD203B41FA5}">
                      <a16:colId xmlns:a16="http://schemas.microsoft.com/office/drawing/2014/main" val="2529298244"/>
                    </a:ext>
                  </a:extLst>
                </a:gridCol>
              </a:tblGrid>
              <a:tr h="230798">
                <a:tc gridSpan="2"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dirty="0" smtClean="0">
                          <a:solidFill>
                            <a:schemeClr val="bg1"/>
                          </a:solidFill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经营情况</a:t>
                      </a:r>
                      <a:endParaRPr lang="zh-CN" sz="1200" dirty="0">
                        <a:solidFill>
                          <a:schemeClr val="bg1"/>
                        </a:solidFill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400" dirty="0">
                        <a:effectLst/>
                        <a:latin typeface="MHei PRC Light" panose="00000500000000000000" pitchFamily="2" charset="-122"/>
                        <a:ea typeface="MHei PRC Light" panose="00000500000000000000" pitchFamily="2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521500"/>
                  </a:ext>
                </a:extLst>
              </a:tr>
              <a:tr h="230798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维修品牌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108802"/>
                  </a:ext>
                </a:extLst>
              </a:tr>
              <a:tr h="230798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月进厂台</a:t>
                      </a:r>
                      <a:r>
                        <a:rPr 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次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（近</a:t>
                      </a:r>
                      <a:r>
                        <a:rPr lang="en-US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6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个月平均）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109055"/>
                  </a:ext>
                </a:extLst>
              </a:tr>
              <a:tr h="230798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维修产值</a:t>
                      </a: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/</a:t>
                      </a:r>
                      <a:r>
                        <a:rPr 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月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（近</a:t>
                      </a:r>
                      <a:r>
                        <a:rPr lang="en-US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6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个月平均）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48766"/>
                  </a:ext>
                </a:extLst>
              </a:tr>
              <a:tr h="230798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事故维修 </a:t>
                      </a:r>
                      <a:r>
                        <a:rPr lang="en-US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&amp; 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机电维修占比（例：事故</a:t>
                      </a:r>
                      <a:r>
                        <a:rPr lang="en-US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% 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，机电</a:t>
                      </a:r>
                      <a:r>
                        <a:rPr lang="en-US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%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）（近</a:t>
                      </a:r>
                      <a:r>
                        <a:rPr lang="en-US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个月平均）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672278"/>
                  </a:ext>
                </a:extLst>
              </a:tr>
              <a:tr h="2307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合作保险公司</a:t>
                      </a:r>
                      <a:endParaRPr lang="zh-CN" altLang="zh-CN" sz="1200" b="0" dirty="0" smtClean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303325"/>
                  </a:ext>
                </a:extLst>
              </a:tr>
              <a:tr h="2307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注册资金</a:t>
                      </a:r>
                      <a:endParaRPr lang="zh-CN" altLang="zh-CN" sz="1200" b="0" dirty="0" smtClean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268132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1055050" y="2494801"/>
          <a:ext cx="9753600" cy="12960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531106529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1767899120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场地情况</a:t>
                      </a:r>
                      <a:endParaRPr lang="zh-CN" altLang="zh-CN" sz="1200" b="1" kern="1200" dirty="0" smtClean="0">
                        <a:solidFill>
                          <a:schemeClr val="bg1"/>
                        </a:solidFill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2440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可提供给岚图汽车作为经营场所的详细地址</a:t>
                      </a:r>
                      <a:endParaRPr lang="zh-CN" alt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5271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占地面积</a:t>
                      </a:r>
                      <a:endParaRPr lang="zh-CN" alt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22835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建筑面积</a:t>
                      </a:r>
                      <a:r>
                        <a:rPr lang="en-US" altLang="zh-CN" sz="1200" b="0" baseline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 </a:t>
                      </a:r>
                      <a:endParaRPr lang="zh-CN" alt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8297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土地性质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3051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建筑使用性质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127453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055298" y="3933056"/>
          <a:ext cx="9753600" cy="227201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18627">
                  <a:extLst>
                    <a:ext uri="{9D8B030D-6E8A-4147-A177-3AD203B41FA5}">
                      <a16:colId xmlns:a16="http://schemas.microsoft.com/office/drawing/2014/main" val="3010394088"/>
                    </a:ext>
                  </a:extLst>
                </a:gridCol>
                <a:gridCol w="5934973">
                  <a:extLst>
                    <a:ext uri="{9D8B030D-6E8A-4147-A177-3AD203B41FA5}">
                      <a16:colId xmlns:a16="http://schemas.microsoft.com/office/drawing/2014/main" val="410975232"/>
                    </a:ext>
                  </a:extLst>
                </a:gridCol>
              </a:tblGrid>
              <a:tr h="252446">
                <a:tc gridSpan="2"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dirty="0" smtClean="0">
                          <a:solidFill>
                            <a:schemeClr val="bg1"/>
                          </a:solidFill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可提供给岚图汽车作为经营场所的具体信息</a:t>
                      </a:r>
                      <a:endParaRPr lang="zh-CN" sz="1200" b="1" dirty="0">
                        <a:solidFill>
                          <a:schemeClr val="bg1"/>
                        </a:solidFill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400" b="0" dirty="0">
                        <a:effectLst/>
                        <a:latin typeface="MHei PRC Light" panose="00000500000000000000" pitchFamily="2" charset="-122"/>
                        <a:ea typeface="MHei PRC Light" panose="00000500000000000000" pitchFamily="2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801548"/>
                  </a:ext>
                </a:extLst>
              </a:tr>
              <a:tr h="252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前台区域面积</a:t>
                      </a:r>
                      <a:endParaRPr lang="zh-CN" altLang="zh-CN" sz="1200" b="0" dirty="0" smtClean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0377550"/>
                  </a:ext>
                </a:extLst>
              </a:tr>
              <a:tr h="252446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客休区域面积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748007"/>
                  </a:ext>
                </a:extLst>
              </a:tr>
              <a:tr h="252446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岚图汽车专属维修工位数量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603537"/>
                  </a:ext>
                </a:extLst>
              </a:tr>
              <a:tr h="252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备</a:t>
                      </a:r>
                      <a:r>
                        <a:rPr lang="zh-CN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件库房面积</a:t>
                      </a:r>
                      <a:endParaRPr lang="zh-CN" altLang="zh-CN" sz="1200" b="0" dirty="0" smtClean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306066"/>
                  </a:ext>
                </a:extLst>
              </a:tr>
              <a:tr h="252446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客户</a:t>
                      </a:r>
                      <a:r>
                        <a:rPr 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停车区面积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582790"/>
                  </a:ext>
                </a:extLst>
              </a:tr>
              <a:tr h="252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烤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漆</a:t>
                      </a:r>
                      <a:r>
                        <a:rPr lang="zh-CN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房数量</a:t>
                      </a:r>
                      <a:endParaRPr lang="zh-CN" altLang="zh-CN" sz="1200" b="0" dirty="0" smtClean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019498"/>
                  </a:ext>
                </a:extLst>
              </a:tr>
              <a:tr h="252446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钣金工位数量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914921"/>
                  </a:ext>
                </a:extLst>
              </a:tr>
              <a:tr h="252446">
                <a:tc>
                  <a:txBody>
                    <a:bodyPr/>
                    <a:lstStyle/>
                    <a:p>
                      <a:pPr algn="l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供电余量是否满足安装两个</a:t>
                      </a:r>
                      <a:r>
                        <a:rPr lang="en-US" altLang="zh-CN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11KW</a:t>
                      </a:r>
                      <a:r>
                        <a:rPr lang="zh-CN" altLang="en-US" sz="1200" b="0" dirty="0" smtClean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  <a:cs typeface="Arial" panose="020B0604020202020204" pitchFamily="34" charset="0"/>
                        </a:rPr>
                        <a:t>充电桩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 </a:t>
                      </a:r>
                      <a:endParaRPr lang="zh-CN" sz="1200" b="0" dirty="0">
                        <a:effectLst/>
                        <a:latin typeface="华康金刚黑 Medium" panose="020B0500000000000000" pitchFamily="34" charset="-122"/>
                        <a:ea typeface="华康金刚黑 Medium" panose="020B0500000000000000" pitchFamily="34" charset="-122"/>
                        <a:cs typeface="Arial" panose="020B0604020202020204" pitchFamily="34" charset="0"/>
                      </a:endParaRPr>
                    </a:p>
                  </a:txBody>
                  <a:tcPr marL="49106" marR="49106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737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5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1A4926A6-07AC-416B-B81E-7E910FEA69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632075"/>
            <a:ext cx="5559972" cy="6651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二、申请</a:t>
            </a:r>
            <a:r>
              <a:rPr lang="zh-CN" altLang="en-US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方情况简介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1271464" y="3789040"/>
          <a:ext cx="9753602" cy="171291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29674">
                  <a:extLst>
                    <a:ext uri="{9D8B030D-6E8A-4147-A177-3AD203B41FA5}">
                      <a16:colId xmlns:a16="http://schemas.microsoft.com/office/drawing/2014/main" val="4151748285"/>
                    </a:ext>
                  </a:extLst>
                </a:gridCol>
                <a:gridCol w="9023928">
                  <a:extLst>
                    <a:ext uri="{9D8B030D-6E8A-4147-A177-3AD203B41FA5}">
                      <a16:colId xmlns:a16="http://schemas.microsoft.com/office/drawing/2014/main" val="4239419092"/>
                    </a:ext>
                  </a:extLst>
                </a:gridCol>
              </a:tblGrid>
              <a:tr h="261628"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序号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资质材料名称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334761"/>
                  </a:ext>
                </a:extLst>
              </a:tr>
              <a:tr h="261628">
                <a:tc>
                  <a:txBody>
                    <a:bodyPr/>
                    <a:lstStyle/>
                    <a:p>
                      <a:pPr algn="ctr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企业介绍 、集团介绍及网络布局图 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867094"/>
                  </a:ext>
                </a:extLst>
              </a:tr>
              <a:tr h="2616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企业</a:t>
                      </a:r>
                      <a:r>
                        <a:rPr lang="zh-CN" altLang="zh-CN" sz="14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对外公开股权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信息 、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 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股权架构图 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790438"/>
                  </a:ext>
                </a:extLst>
              </a:tr>
              <a:tr h="2616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3</a:t>
                      </a:r>
                      <a:endParaRPr lang="zh-CN" altLang="zh-CN" sz="1600" dirty="0" smtClean="0">
                        <a:solidFill>
                          <a:schemeClr val="tx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对接岚图汽车业务人员信息</a:t>
                      </a:r>
                      <a:endParaRPr lang="zh-CN" altLang="zh-CN" sz="1400" dirty="0" smtClean="0">
                        <a:solidFill>
                          <a:schemeClr val="tx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831527"/>
                  </a:ext>
                </a:extLst>
              </a:tr>
              <a:tr h="261628">
                <a:tc>
                  <a:txBody>
                    <a:bodyPr/>
                    <a:lstStyle/>
                    <a:p>
                      <a:pPr algn="ctr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华康金刚黑" panose="020B0400000000000000" pitchFamily="34" charset="-122"/>
                          <a:ea typeface="华康金刚黑" panose="020B0400000000000000" pitchFamily="34" charset="-122"/>
                        </a:rPr>
                        <a:t>4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309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latin typeface="华康金刚黑 Medium" panose="020B0500000000000000" pitchFamily="34" charset="-122"/>
                          <a:ea typeface="华康金刚黑 Medium" panose="020B0500000000000000" pitchFamily="34" charset="-122"/>
                        </a:rPr>
                        <a:t>场地及周边卫星图</a:t>
                      </a:r>
                      <a:endParaRPr lang="zh-CN" altLang="zh-CN" sz="1400" dirty="0" smtClean="0">
                        <a:solidFill>
                          <a:schemeClr val="tx1"/>
                        </a:solidFill>
                        <a:latin typeface="华康金刚黑" panose="020B0400000000000000" pitchFamily="34" charset="-122"/>
                        <a:ea typeface="华康金刚黑" panose="020B0400000000000000" pitchFamily="34" charset="-122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015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3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799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4917772" y="2929808"/>
              <a:ext cx="1480376" cy="3489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文字或图片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1219200" y="667960"/>
            <a:ext cx="5561227" cy="472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3093"/>
              </a:lnSpc>
            </a:pPr>
            <a:endParaRPr lang="zh-CN" altLang="en-US" dirty="0">
              <a:latin typeface="MHei PRC Light" panose="00000500000000000000" pitchFamily="2" charset="-122"/>
              <a:ea typeface="MHei PRC Light" panose="00000500000000000000" pitchFamily="2" charset="-122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-1" y="133350"/>
            <a:ext cx="11183008" cy="671513"/>
          </a:xfrm>
        </p:spPr>
        <p:txBody>
          <a:bodyPr>
            <a:noAutofit/>
          </a:bodyPr>
          <a:lstStyle/>
          <a:p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企业介绍 、集团介绍及网络布局图企业介绍 、集团介绍及网络布局图 </a:t>
            </a:r>
            <a:b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</a:b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716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800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349123" y="3148234"/>
              <a:ext cx="1480376" cy="3344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请提供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文字及图片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9336088" cy="671513"/>
          </a:xfrm>
        </p:spPr>
        <p:txBody>
          <a:bodyPr/>
          <a:lstStyle/>
          <a:p>
            <a:r>
              <a:rPr lang="zh-CN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公司对外公开股权</a:t>
            </a:r>
            <a:r>
              <a:rPr lang="zh-CN" altLang="en-US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信息、股权</a:t>
            </a:r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架构图 </a:t>
            </a:r>
          </a:p>
        </p:txBody>
      </p:sp>
    </p:spTree>
    <p:extLst>
      <p:ext uri="{BB962C8B-B14F-4D97-AF65-F5344CB8AC3E}">
        <p14:creationId xmlns:p14="http://schemas.microsoft.com/office/powerpoint/2010/main" val="127299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800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349123" y="3148234"/>
              <a:ext cx="1480376" cy="3344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提供人员架构图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9336088" cy="671512"/>
          </a:xfrm>
        </p:spPr>
        <p:txBody>
          <a:bodyPr>
            <a:noAutofit/>
          </a:bodyPr>
          <a:lstStyle/>
          <a:p>
            <a: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对接岚图汽车业务人员信息</a:t>
            </a:r>
            <a:br>
              <a:rPr lang="zh-CN" altLang="en-US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</a:b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05368" y="784372"/>
            <a:ext cx="8856984" cy="331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3093"/>
              </a:lnSpc>
              <a:defRPr/>
            </a:pPr>
            <a:r>
              <a:rPr lang="zh-CN" altLang="en-US" sz="16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人员组织架构图，主要管理</a:t>
            </a:r>
            <a:r>
              <a:rPr lang="zh-CN" altLang="en-US" sz="16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人员包含</a:t>
            </a:r>
            <a:r>
              <a:rPr lang="zh-CN" altLang="en-US" sz="16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但不限于总经理、售后</a:t>
            </a:r>
            <a:r>
              <a:rPr lang="en-US" altLang="zh-CN" sz="16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/</a:t>
            </a:r>
            <a:r>
              <a:rPr lang="zh-CN" altLang="en-US" sz="16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服务经理、备件</a:t>
            </a:r>
            <a:r>
              <a:rPr lang="zh-CN" altLang="en-US" sz="16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经理</a:t>
            </a:r>
            <a:endParaRPr lang="zh-CN" altLang="zh-CN" sz="16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37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19200" y="1130301"/>
            <a:ext cx="9753600" cy="5003800"/>
            <a:chOff x="2570672" y="992037"/>
            <a:chExt cx="7108166" cy="4623759"/>
          </a:xfrm>
        </p:grpSpPr>
        <p:sp>
          <p:nvSpPr>
            <p:cNvPr id="3" name="矩形 2"/>
            <p:cNvSpPr/>
            <p:nvPr/>
          </p:nvSpPr>
          <p:spPr>
            <a:xfrm>
              <a:off x="2570672" y="992037"/>
              <a:ext cx="7108166" cy="4623759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3093"/>
                </a:lnSpc>
              </a:pPr>
              <a:endParaRPr lang="zh-CN" altLang="en-US">
                <a:latin typeface="华康金刚黑 Medium" panose="020B0500000000000000" pitchFamily="34" charset="-122"/>
                <a:ea typeface="华康金刚黑 Medium" panose="020B0500000000000000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172844" y="3148234"/>
              <a:ext cx="1480376" cy="3489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3093"/>
                </a:lnSpc>
              </a:pPr>
              <a:r>
                <a:rPr lang="zh-CN" altLang="zh-CN" dirty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请</a:t>
              </a:r>
              <a:r>
                <a:rPr lang="zh-CN" altLang="zh-CN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提供</a:t>
              </a:r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华康金刚黑 Medium" panose="020B0500000000000000" pitchFamily="34" charset="-122"/>
                  <a:ea typeface="华康金刚黑 Medium" panose="020B0500000000000000" pitchFamily="34" charset="-122"/>
                </a:rPr>
                <a:t>卫星图截图</a:t>
              </a:r>
              <a:endParaRPr lang="zh-CN" altLang="zh-CN" dirty="0">
                <a:solidFill>
                  <a:schemeClr val="bg1">
                    <a:lumMod val="65000"/>
                  </a:schemeClr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0" y="133350"/>
            <a:ext cx="9336088" cy="671513"/>
          </a:xfrm>
        </p:spPr>
        <p:txBody>
          <a:bodyPr>
            <a:noAutofit/>
          </a:bodyPr>
          <a:lstStyle/>
          <a:p>
            <a:pPr lvl="0"/>
            <a:r>
              <a:rPr lang="zh-CN" altLang="en-US" sz="24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场地及周边卫星图</a:t>
            </a:r>
            <a:r>
              <a:rPr lang="zh-CN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/>
            </a:r>
            <a:br>
              <a:rPr lang="zh-CN" altLang="zh-CN" sz="24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</a:br>
            <a:endParaRPr lang="zh-CN" altLang="en-US" sz="24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19200" y="828946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需</a:t>
            </a:r>
            <a:r>
              <a:rPr lang="zh-CN" altLang="en-US" sz="16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标注</a:t>
            </a:r>
            <a:r>
              <a:rPr lang="zh-CN" altLang="en-US" sz="16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出申请人所在</a:t>
            </a:r>
            <a:r>
              <a:rPr lang="zh-CN" altLang="en-US" sz="16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的建筑位置</a:t>
            </a:r>
            <a:r>
              <a:rPr lang="zh-CN" altLang="en-US" sz="16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及车辆</a:t>
            </a:r>
            <a:r>
              <a:rPr lang="zh-CN" altLang="en-US" sz="1600" dirty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动</a:t>
            </a:r>
            <a:r>
              <a:rPr lang="zh-CN" altLang="en-US" sz="16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线</a:t>
            </a:r>
            <a:endParaRPr lang="zh-CN" altLang="en-US" sz="1600" dirty="0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320136" y="5445224"/>
            <a:ext cx="1296144" cy="504056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华康金刚黑 Medium" panose="020B0500000000000000" pitchFamily="34" charset="-122"/>
              <a:ea typeface="华康金刚黑 Medium" panose="020B0500000000000000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904312" y="5445224"/>
            <a:ext cx="1440160" cy="50405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zh-CN" altLang="en-US" sz="1800" dirty="0" smtClean="0">
                <a:latin typeface="华康金刚黑 Medium" panose="020B0500000000000000" pitchFamily="34" charset="-122"/>
                <a:ea typeface="华康金刚黑 Medium" panose="020B0500000000000000" pitchFamily="34" charset="-122"/>
              </a:rPr>
              <a:t>申请人位置</a:t>
            </a:r>
          </a:p>
        </p:txBody>
      </p:sp>
    </p:spTree>
    <p:extLst>
      <p:ext uri="{BB962C8B-B14F-4D97-AF65-F5344CB8AC3E}">
        <p14:creationId xmlns:p14="http://schemas.microsoft.com/office/powerpoint/2010/main" val="399399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1169</Words>
  <Application>Microsoft Office PowerPoint</Application>
  <PresentationFormat>宽屏</PresentationFormat>
  <Paragraphs>118</Paragraphs>
  <Slides>23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0" baseType="lpstr">
      <vt:lpstr>MHei PRC Light</vt:lpstr>
      <vt:lpstr>等线</vt:lpstr>
      <vt:lpstr>等线 Light</vt:lpstr>
      <vt:lpstr>华康金刚黑</vt:lpstr>
      <vt:lpstr>华康金刚黑 Medium</vt:lpstr>
      <vt:lpstr>Arial</vt:lpstr>
      <vt:lpstr>Office 主题​​</vt:lpstr>
      <vt:lpstr>岚图汽车授权用户服务（钣喷）中心申请书</vt:lpstr>
      <vt:lpstr>一、申请方基本信息</vt:lpstr>
      <vt:lpstr>PowerPoint 演示文稿</vt:lpstr>
      <vt:lpstr>PowerPoint 演示文稿</vt:lpstr>
      <vt:lpstr>二、申请方情况简介</vt:lpstr>
      <vt:lpstr>企业介绍 、集团介绍及网络布局图企业介绍 、集团介绍及网络布局图  </vt:lpstr>
      <vt:lpstr>公司对外公开股权信息、股权架构图 </vt:lpstr>
      <vt:lpstr>对接岚图汽车业务人员信息 </vt:lpstr>
      <vt:lpstr>场地及周边卫星图 </vt:lpstr>
      <vt:lpstr>三、申请方资质材料</vt:lpstr>
      <vt:lpstr>《营业执照》</vt:lpstr>
      <vt:lpstr>《土地证》及《房屋产权证》或《土地/场地租赁合同》</vt:lpstr>
      <vt:lpstr>环保局《环评审批意见》及《环评验收意见》</vt:lpstr>
      <vt:lpstr>消防或城建部门《消防验收批文》</vt:lpstr>
      <vt:lpstr>《机动车维修经营备案表》或《道路运输经营许可证》</vt:lpstr>
      <vt:lpstr>《企业信用报告》</vt:lpstr>
      <vt:lpstr>四、申请方场地实景照片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2021年度岚图汽车授权用户服务（钣喷）中心申请书</dc:title>
  <dc:creator>张坤杰(岚图汽车科技公司)</dc:creator>
  <cp:lastModifiedBy>何欢(岚图汽车科技公司)</cp:lastModifiedBy>
  <cp:revision>6</cp:revision>
  <dcterms:created xsi:type="dcterms:W3CDTF">2021-03-30T12:47:32Z</dcterms:created>
  <dcterms:modified xsi:type="dcterms:W3CDTF">2023-08-14T02:50:28Z</dcterms:modified>
</cp:coreProperties>
</file>