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2"/>
    <p:sldMasterId id="2147483660" r:id="rId3"/>
  </p:sldMasterIdLst>
  <p:notesMasterIdLst>
    <p:notesMasterId r:id="rId27"/>
  </p:notesMasterIdLst>
  <p:handoutMasterIdLst>
    <p:handoutMasterId r:id="rId28"/>
  </p:handoutMasterIdLst>
  <p:sldIdLst>
    <p:sldId id="359" r:id="rId4"/>
    <p:sldId id="468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55" r:id="rId13"/>
    <p:sldId id="444" r:id="rId14"/>
    <p:sldId id="445" r:id="rId15"/>
    <p:sldId id="446" r:id="rId16"/>
    <p:sldId id="447" r:id="rId17"/>
    <p:sldId id="448" r:id="rId18"/>
    <p:sldId id="456" r:id="rId19"/>
    <p:sldId id="450" r:id="rId20"/>
    <p:sldId id="452" r:id="rId21"/>
    <p:sldId id="469" r:id="rId22"/>
    <p:sldId id="451" r:id="rId23"/>
    <p:sldId id="457" r:id="rId24"/>
    <p:sldId id="454" r:id="rId25"/>
    <p:sldId id="458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5FFEB"/>
    <a:srgbClr val="FFD9D9"/>
    <a:srgbClr val="DDEBF7"/>
    <a:srgbClr val="CC9900"/>
    <a:srgbClr val="53A6B1"/>
    <a:srgbClr val="FFC50D"/>
    <a:srgbClr val="FFF2E5"/>
    <a:srgbClr val="00863D"/>
    <a:srgbClr val="FC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63" autoAdjust="0"/>
  </p:normalViewPr>
  <p:slideViewPr>
    <p:cSldViewPr snapToGrid="0">
      <p:cViewPr varScale="1">
        <p:scale>
          <a:sx n="64" d="100"/>
          <a:sy n="64" d="100"/>
        </p:scale>
        <p:origin x="7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624"/>
    </p:cViewPr>
  </p:sorterViewPr>
  <p:notesViewPr>
    <p:cSldViewPr snapToGrid="0">
      <p:cViewPr varScale="1">
        <p:scale>
          <a:sx n="97" d="100"/>
          <a:sy n="97" d="100"/>
        </p:scale>
        <p:origin x="435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35425-B625-F04E-9134-39C0098EC704}" type="datetimeFigureOut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0BE90-60A0-B640-8E5B-B0126DCC9F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5C7E-8769-5A44-B26C-FDFF526D7172}" type="datetimeFigureOut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39F6-42CE-964E-A6D3-1DF65374D1A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26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769C6-78E5-4327-BCAA-056F83F7670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8000">
              <a:schemeClr val="tx2">
                <a:lumMod val="9556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5451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>
            <a:lum bright="-2000"/>
          </a:blip>
          <a:srcRect l="220"/>
          <a:stretch>
            <a:fillRect/>
          </a:stretch>
        </p:blipFill>
        <p:spPr>
          <a:xfrm>
            <a:off x="0" y="3567239"/>
            <a:ext cx="12192000" cy="3290761"/>
          </a:xfrm>
          <a:prstGeom prst="rect">
            <a:avLst/>
          </a:prstGeom>
        </p:spPr>
      </p:pic>
      <p:sp>
        <p:nvSpPr>
          <p:cNvPr id="12" name="副标题 2"/>
          <p:cNvSpPr txBox="1"/>
          <p:nvPr userDrawn="1"/>
        </p:nvSpPr>
        <p:spPr>
          <a:xfrm>
            <a:off x="274983" y="6278977"/>
            <a:ext cx="2358886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140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331" y="4899204"/>
            <a:ext cx="7330403" cy="62514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600" b="0" i="0" spc="0">
                <a:solidFill>
                  <a:schemeClr val="accent5">
                    <a:lumMod val="25000"/>
                  </a:schemeClr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2023</a:t>
            </a:r>
            <a:r>
              <a:rPr kumimoji="1" lang="zh-CN" altLang="en-US" dirty="0"/>
              <a:t>岚图汽车汇报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模版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1092" y="5609883"/>
            <a:ext cx="3866747" cy="436098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600" b="0" i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zh-CN" altLang="en-US" dirty="0"/>
              <a:t>部门</a:t>
            </a:r>
            <a:r>
              <a:rPr kumimoji="1" lang="en-US" altLang="zh-CN" dirty="0"/>
              <a:t>-</a:t>
            </a:r>
            <a:r>
              <a:rPr kumimoji="1" lang="zh-CN" altLang="en-US" dirty="0"/>
              <a:t>讲述人  </a:t>
            </a:r>
            <a:r>
              <a:rPr kumimoji="1" lang="en-US" altLang="zh-CN" dirty="0"/>
              <a:t>2023/01/23</a:t>
            </a:r>
            <a:endParaRPr kumimoji="1"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17647" y="6269014"/>
            <a:ext cx="1910556" cy="264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1200" b="0" i="0" dirty="0">
                <a:latin typeface="DF King Gothic SC14 Regular" panose="020B0500000000000000" pitchFamily="34" charset="-122"/>
                <a:ea typeface="DF King Gothic SC14 Regular" panose="020B0500000000000000" pitchFamily="34" charset="-122"/>
              </a:rPr>
              <a:t>心有成竹 行有岚图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email">
            <a:lum bright="100000"/>
          </a:blip>
          <a:srcRect r="60726" b="-98"/>
          <a:stretch>
            <a:fillRect/>
          </a:stretch>
        </p:blipFill>
        <p:spPr>
          <a:xfrm>
            <a:off x="5169333" y="1106631"/>
            <a:ext cx="1540905" cy="2155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汽车在路上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1"/>
            <a:ext cx="12192000" cy="3843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‹#›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模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email"/>
          <a:srcRect l="5163" t="17809"/>
          <a:stretch>
            <a:fillRect/>
          </a:stretch>
        </p:blipFill>
        <p:spPr>
          <a:xfrm>
            <a:off x="0" y="1"/>
            <a:ext cx="12192000" cy="866898"/>
          </a:xfrm>
          <a:prstGeom prst="rect">
            <a:avLst/>
          </a:prstGeom>
        </p:spPr>
      </p:pic>
      <p:sp>
        <p:nvSpPr>
          <p:cNvPr id="10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5364C7E2-CC0F-4541-BF88-9AC8AD9B9B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日期占位符 12"/>
          <p:cNvSpPr>
            <a:spLocks noGrp="1"/>
          </p:cNvSpPr>
          <p:nvPr>
            <p:ph type="dt" sz="half" idx="2"/>
          </p:nvPr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3B98F9DC-11EB-084E-BFEA-A6290D2587C7}" type="datetime1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5305" y="257237"/>
            <a:ext cx="4771030" cy="341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>
                <a:solidFill>
                  <a:schemeClr val="bg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>
            <a:lum bright="100000"/>
          </a:blip>
          <a:stretch>
            <a:fillRect/>
          </a:stretch>
        </p:blipFill>
        <p:spPr>
          <a:xfrm>
            <a:off x="10302615" y="192710"/>
            <a:ext cx="1483649" cy="509785"/>
          </a:xfrm>
          <a:prstGeom prst="rect">
            <a:avLst/>
          </a:prstGeom>
        </p:spPr>
      </p:pic>
      <p:sp>
        <p:nvSpPr>
          <p:cNvPr id="3" name="页脚占位符 9"/>
          <p:cNvSpPr>
            <a:spLocks noGrp="1"/>
          </p:cNvSpPr>
          <p:nvPr>
            <p:ph type="ftr" sz="quarter" idx="3"/>
          </p:nvPr>
        </p:nvSpPr>
        <p:spPr>
          <a:xfrm>
            <a:off x="222469" y="6492875"/>
            <a:ext cx="18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模版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50804" y="171883"/>
            <a:ext cx="4771030" cy="5902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</a:t>
            </a:r>
          </a:p>
        </p:txBody>
      </p:sp>
      <p:sp>
        <p:nvSpPr>
          <p:cNvPr id="1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5364C7E2-CC0F-4541-BF88-9AC8AD9B9B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5" name="日期占位符 12"/>
          <p:cNvSpPr>
            <a:spLocks noGrp="1"/>
          </p:cNvSpPr>
          <p:nvPr>
            <p:ph type="dt" sz="half" idx="2"/>
          </p:nvPr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3B98F9DC-11EB-084E-BFEA-A6290D2587C7}" type="datetime1">
              <a:rPr kumimoji="1" lang="zh-CN" altLang="en-US" smtClean="0"/>
              <a:t>2024/12/30</a:t>
            </a:fld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08630" y="239613"/>
            <a:ext cx="1357511" cy="4664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10302358" y="195957"/>
            <a:ext cx="1483649" cy="509785"/>
          </a:xfrm>
          <a:prstGeom prst="rect">
            <a:avLst/>
          </a:prstGeom>
        </p:spPr>
      </p:pic>
      <p:sp>
        <p:nvSpPr>
          <p:cNvPr id="4" name="页脚占位符 9"/>
          <p:cNvSpPr>
            <a:spLocks noGrp="1"/>
          </p:cNvSpPr>
          <p:nvPr>
            <p:ph type="ftr" sz="quarter" idx="3"/>
          </p:nvPr>
        </p:nvSpPr>
        <p:spPr>
          <a:xfrm>
            <a:off x="222469" y="6492875"/>
            <a:ext cx="18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email"/>
          <a:srcRect l="59" t="-46966" r="1" b="-3743"/>
          <a:stretch>
            <a:fillRect/>
          </a:stretch>
        </p:blipFill>
        <p:spPr>
          <a:xfrm>
            <a:off x="0" y="298175"/>
            <a:ext cx="12192001" cy="574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模版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F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22469" y="6492875"/>
            <a:ext cx="181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5364C7E2-CC0F-4541-BF88-9AC8AD9B9BB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日期占位符 12"/>
          <p:cNvSpPr>
            <a:spLocks noGrp="1"/>
          </p:cNvSpPr>
          <p:nvPr>
            <p:ph type="dt" sz="half" idx="2"/>
          </p:nvPr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99A6AF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3B98F9DC-11EB-084E-BFEA-A6290D2587C7}" type="datetime1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235305" y="257237"/>
            <a:ext cx="4771030" cy="341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>
                <a:solidFill>
                  <a:schemeClr val="bg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/>
          <a:srcRect l="59" t="-46966" r="1" b="-3743"/>
          <a:stretch>
            <a:fillRect/>
          </a:stretch>
        </p:blipFill>
        <p:spPr>
          <a:xfrm>
            <a:off x="0" y="298175"/>
            <a:ext cx="12192001" cy="574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>
            <a:lum bright="100000"/>
          </a:blip>
          <a:stretch>
            <a:fillRect/>
          </a:stretch>
        </p:blipFill>
        <p:spPr>
          <a:xfrm>
            <a:off x="10302615" y="192710"/>
            <a:ext cx="1483649" cy="509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3996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1937" y="2341492"/>
            <a:ext cx="6949064" cy="1047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defRPr sz="4000" b="0" i="0">
                <a:solidFill>
                  <a:schemeClr val="bg1"/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</a:t>
            </a:r>
            <a:r>
              <a:rPr kumimoji="1" lang="en-US" altLang="zh-CN" dirty="0"/>
              <a:t>40</a:t>
            </a:r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86014" y="2155345"/>
            <a:ext cx="950330" cy="109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email"/>
          <a:srcRect l="1847" t="-1" b="-29545"/>
          <a:stretch>
            <a:fillRect/>
          </a:stretch>
        </p:blipFill>
        <p:spPr>
          <a:xfrm>
            <a:off x="723400" y="2748726"/>
            <a:ext cx="9640391" cy="1031639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11528213" y="6581001"/>
            <a:ext cx="596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0C390AA-DABE-4FFA-92BA-DF80FEDEC473}" type="slidenum">
              <a:rPr lang="zh-CN" altLang="en-US" sz="1200" b="1" smtClean="0">
                <a:solidFill>
                  <a:schemeClr val="bg1"/>
                </a:solidFill>
                <a:latin typeface="DFP King Gothic GB" panose="020B0500000000000000" pitchFamily="34" charset="-122"/>
                <a:ea typeface="DFP King Gothic GB" panose="020B0500000000000000" pitchFamily="34" charset="-122"/>
              </a:rPr>
              <a:t>‹#›</a:t>
            </a:fld>
            <a:endParaRPr lang="zh-CN" altLang="en-US" b="1" dirty="0">
              <a:solidFill>
                <a:schemeClr val="bg1"/>
              </a:solidFill>
              <a:latin typeface="DFP King Gothic GB" panose="020B0500000000000000" pitchFamily="34" charset="-122"/>
              <a:ea typeface="DFP King Gothic GB" panose="020B05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"/>
            <a:ext cx="12192000" cy="908720"/>
          </a:xfrm>
          <a:prstGeom prst="rect">
            <a:avLst/>
          </a:prstGeom>
          <a:solidFill>
            <a:srgbClr val="252C4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sandinaRegular"/>
              <a:ea typeface="华康金刚黑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69696" y="58317"/>
            <a:ext cx="9340585" cy="792088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>
            <a:lvl1pPr>
              <a:defRPr sz="2000" spc="2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 cstate="email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25765" y="361638"/>
            <a:ext cx="1375712" cy="185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标题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1" y="-6778"/>
            <a:ext cx="12198282" cy="6864779"/>
          </a:xfrm>
          <a:prstGeom prst="rect">
            <a:avLst/>
          </a:prstGeom>
        </p:spPr>
      </p:pic>
      <p:sp>
        <p:nvSpPr>
          <p:cNvPr id="19" name="Text Placeholder 9"/>
          <p:cNvSpPr txBox="1"/>
          <p:nvPr userDrawn="1"/>
        </p:nvSpPr>
        <p:spPr>
          <a:xfrm>
            <a:off x="7727847" y="6384000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4003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830" indent="-28829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745" indent="-28829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–"/>
              <a:defRPr sz="1865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40180" indent="-24003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»"/>
              <a:defRPr sz="1865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8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9618BE-52D6-E647-ABF8-280DF75651BE}" type="datetime3">
              <a:rPr kumimoji="0" lang="en-US" sz="800" b="0" i="0" u="none" strike="noStrike" kern="1600" cap="none" spc="51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cs typeface="+mn-cs"/>
              </a:rPr>
              <a:t>30 December 2024</a:t>
            </a:fld>
            <a:endParaRPr kumimoji="0" lang="en-US" sz="800" b="0" i="0" u="none" strike="noStrike" kern="1600" cap="none" spc="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sandinaRegular"/>
              <a:cs typeface="+mn-cs"/>
            </a:endParaRPr>
          </a:p>
        </p:txBody>
      </p:sp>
      <p:sp>
        <p:nvSpPr>
          <p:cNvPr id="20" name="Text Placeholder 9"/>
          <p:cNvSpPr txBox="1"/>
          <p:nvPr userDrawn="1"/>
        </p:nvSpPr>
        <p:spPr>
          <a:xfrm>
            <a:off x="384000" y="6382724"/>
            <a:ext cx="1896545" cy="4740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kern="1600" spc="-67" baseline="0">
                <a:solidFill>
                  <a:srgbClr val="595A59"/>
                </a:solidFill>
                <a:latin typeface="Fedra Sans Std Light"/>
                <a:ea typeface="FZLanTingHei-L-GBK"/>
                <a:cs typeface="+mn-cs"/>
              </a:defRPr>
            </a:lvl1pPr>
            <a:lvl2pPr marL="0" indent="-24003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•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2pPr>
            <a:lvl3pPr marL="671830" indent="-288290" algn="l" defTabSz="6096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600" kern="1600" spc="-67" baseline="0">
                <a:solidFill>
                  <a:schemeClr val="tx1"/>
                </a:solidFill>
                <a:latin typeface="Fedra Sans Std Light"/>
                <a:ea typeface="FZLanTingHei-L-GBK"/>
                <a:cs typeface="+mn-cs"/>
              </a:defRPr>
            </a:lvl3pPr>
            <a:lvl4pPr marL="1007745" indent="-28829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–"/>
              <a:defRPr sz="1865" kern="1000" spc="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4pPr>
            <a:lvl5pPr marL="1440180" indent="-240030" algn="l" defTabSz="609600" rtl="0" eaLnBrk="1" latinLnBrk="0" hangingPunct="1">
              <a:lnSpc>
                <a:spcPts val="2665"/>
              </a:lnSpc>
              <a:spcBef>
                <a:spcPts val="0"/>
              </a:spcBef>
              <a:spcAft>
                <a:spcPts val="0"/>
              </a:spcAft>
              <a:buFont typeface="Arial" panose="020B0604020202020204"/>
              <a:buChar char="»"/>
              <a:defRPr sz="1865" kern="1200" baseline="0">
                <a:solidFill>
                  <a:schemeClr val="tx2"/>
                </a:solidFill>
                <a:latin typeface="Fedra Sans Std Book"/>
                <a:ea typeface="+mn-ea"/>
                <a:cs typeface="+mn-cs"/>
              </a:defRPr>
            </a:lvl5pPr>
            <a:lvl6pPr marL="33528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609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600" cap="none" spc="5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sandinaRegular"/>
                <a:cs typeface="+mn-cs"/>
              </a:rPr>
              <a:t>VOYAH</a:t>
            </a:r>
            <a:endParaRPr kumimoji="0" lang="en-US" sz="800" b="0" i="0" u="none" strike="noStrike" kern="1600" cap="none" spc="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sandinaRegular"/>
              <a:cs typeface="+mn-cs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250497" y="2645156"/>
            <a:ext cx="0" cy="639828"/>
          </a:xfrm>
          <a:prstGeom prst="line">
            <a:avLst/>
          </a:prstGeom>
          <a:ln w="28575">
            <a:solidFill>
              <a:srgbClr val="FFFF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2764149" y="2632121"/>
            <a:ext cx="3648086" cy="6658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分章节内容标题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795018" y="3554475"/>
            <a:ext cx="3648089" cy="361624"/>
          </a:xfrm>
          <a:prstGeom prst="rect">
            <a:avLst/>
          </a:prstGeom>
        </p:spPr>
        <p:txBody>
          <a:bodyPr tIns="36000" anchor="ctr"/>
          <a:lstStyle>
            <a:lvl1pPr algn="l">
              <a:lnSpc>
                <a:spcPct val="110000"/>
              </a:lnSpc>
              <a:defRPr lang="en-US" sz="1600" b="0" i="0" spc="50" baseline="0" dirty="0">
                <a:solidFill>
                  <a:schemeClr val="bg1"/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</a:defRPr>
            </a:lvl1pPr>
          </a:lstStyle>
          <a:p>
            <a:r>
              <a:rPr lang="zh-CN" altLang="en-US" sz="1865" b="0" i="0" dirty="0">
                <a:solidFill>
                  <a:schemeClr val="accent5"/>
                </a:solidFill>
                <a:latin typeface="+mn-lt"/>
              </a:rPr>
              <a:t>标题内容备注</a:t>
            </a:r>
            <a:endParaRPr lang="en-US" altLang="zh-CN" sz="1865" b="0" i="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3" cstate="email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37196" y="166340"/>
            <a:ext cx="411091" cy="589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8000">
              <a:schemeClr val="tx2">
                <a:lumMod val="9556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公路上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0"/>
            <a:ext cx="12182723" cy="56131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0" y="3567239"/>
            <a:ext cx="12192000" cy="3290761"/>
          </a:xfrm>
          <a:prstGeom prst="rect">
            <a:avLst/>
          </a:prstGeom>
        </p:spPr>
      </p:pic>
      <p:sp>
        <p:nvSpPr>
          <p:cNvPr id="12" name="副标题 2"/>
          <p:cNvSpPr txBox="1"/>
          <p:nvPr userDrawn="1"/>
        </p:nvSpPr>
        <p:spPr>
          <a:xfrm>
            <a:off x="274983" y="6278977"/>
            <a:ext cx="2358886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140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331" y="4899204"/>
            <a:ext cx="7330403" cy="62514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600" b="0" i="0" spc="0">
                <a:solidFill>
                  <a:schemeClr val="accent6">
                    <a:lumMod val="25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BOOK" pitchFamily="2" charset="0"/>
              </a:defRPr>
            </a:lvl1pPr>
          </a:lstStyle>
          <a:p>
            <a:pPr lvl="0"/>
            <a:r>
              <a:rPr kumimoji="1" lang="zh-CN" altLang="en-US" dirty="0"/>
              <a:t>感谢聆听 </a:t>
            </a:r>
            <a:r>
              <a:rPr kumimoji="1" lang="en-US" altLang="zh-CN" dirty="0"/>
              <a:t>Thanks</a:t>
            </a:r>
            <a:endParaRPr kumimoji="1"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4322376" y="6105490"/>
            <a:ext cx="3932447" cy="377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0" i="0" dirty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rPr>
              <a:t>官方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rPr>
              <a:t>热线：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BOOK" pitchFamily="2" charset="0"/>
                <a:ea typeface="DF King Gothic SC14 Regular" panose="020B0500000000000000" pitchFamily="34" charset="-122"/>
                <a:cs typeface="TRASANDINABOOK" pitchFamily="2" charset="0"/>
              </a:rPr>
              <a:t>400-888-8488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ASANDINABOOK" pitchFamily="2" charset="0"/>
              <a:ea typeface="DF King Gothic SC14 Regular" panose="020B0500000000000000" pitchFamily="34" charset="-122"/>
              <a:cs typeface="TRASANDINABOOK" pitchFamily="2" charset="0"/>
            </a:endParaRPr>
          </a:p>
        </p:txBody>
      </p:sp>
      <p:sp>
        <p:nvSpPr>
          <p:cNvPr id="6" name="FOCUS"/>
          <p:cNvSpPr txBox="1"/>
          <p:nvPr userDrawn="1"/>
        </p:nvSpPr>
        <p:spPr>
          <a:xfrm>
            <a:off x="496132" y="5920378"/>
            <a:ext cx="3531416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0000" b="1" spc="4000">
                <a:solidFill>
                  <a:srgbClr val="FFFFFF"/>
                </a:solidFill>
              </a:defRPr>
            </a:lvl1pPr>
          </a:lstStyle>
          <a:p>
            <a:pPr algn="l"/>
            <a:r>
              <a:rPr lang="zh-CN" altLang="en-US" sz="1400" b="0" i="0" spc="0" dirty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rPr>
              <a:t>岚图汽车科技有限公司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142" y="6168157"/>
            <a:ext cx="42756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VOYAH Automobile Technology Co.,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 </a:t>
            </a:r>
            <a:r>
              <a:rPr kumimoji="0" lang="en-GB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Ltd.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ASANDINALIGHT" pitchFamily="2" charset="0"/>
                <a:ea typeface="DFP King Gothic GB Light" panose="020B0500000000000000" pitchFamily="34" charset="-122"/>
                <a:cs typeface="TRASANDINALIGHT" pitchFamily="2" charset="0"/>
              </a:rPr>
              <a:t> </a:t>
            </a:r>
            <a:endParaRPr lang="zh-CN" altLang="en-US" sz="1400" b="0" i="0">
              <a:solidFill>
                <a:schemeClr val="accent5">
                  <a:lumMod val="50000"/>
                </a:schemeClr>
              </a:solidFill>
              <a:latin typeface="TRASANDINALIGHT" pitchFamily="2" charset="0"/>
              <a:ea typeface="DFP King Gothic GB Light" panose="020B0500000000000000" pitchFamily="34" charset="-122"/>
              <a:cs typeface="TRASANDINALIGHT" pitchFamily="2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email"/>
          <a:srcRect t="23111" b="22666"/>
          <a:stretch>
            <a:fillRect/>
          </a:stretch>
        </p:blipFill>
        <p:spPr>
          <a:xfrm>
            <a:off x="10946723" y="5732279"/>
            <a:ext cx="972669" cy="7463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0077670" y="5734878"/>
            <a:ext cx="714362" cy="714362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30700" y="5912491"/>
            <a:ext cx="3299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i="0" kern="1200" spc="0" noProof="0">
                <a:solidFill>
                  <a:schemeClr val="accent5">
                    <a:lumMod val="50000"/>
                  </a:schemeClr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rPr>
              <a:t>WWW.VOYAH.COM.CN</a:t>
            </a:r>
            <a:r>
              <a:rPr lang="zh-CN" altLang="en-US" sz="1400" b="0" i="0" kern="1200" spc="0" noProof="0">
                <a:solidFill>
                  <a:schemeClr val="accent5">
                    <a:lumMod val="50000"/>
                  </a:schemeClr>
                </a:solidFill>
                <a:latin typeface="TRASANDINABOOK" pitchFamily="2" charset="0"/>
                <a:ea typeface="DFP King Gothic GB Light" panose="020B0500000000000000" pitchFamily="34" charset="-122"/>
                <a:cs typeface="TRASANDINABOOK" pitchFamily="2" charset="0"/>
              </a:rPr>
              <a:t>  </a:t>
            </a:r>
            <a:endParaRPr lang="en-US" altLang="zh-CN" sz="1400" b="0" i="0" kern="1200" spc="0" noProof="0">
              <a:solidFill>
                <a:schemeClr val="accent5">
                  <a:lumMod val="50000"/>
                </a:schemeClr>
              </a:solidFill>
              <a:latin typeface="TRASANDINABOOK" pitchFamily="2" charset="0"/>
              <a:ea typeface="DFP King Gothic GB Light" panose="020B0500000000000000" pitchFamily="34" charset="-122"/>
              <a:cs typeface="TRASANDINABOOK" pitchFamily="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2" cstate="email">
            <a:alphaModFix amt="78000"/>
          </a:blip>
          <a:stretch>
            <a:fillRect/>
          </a:stretch>
        </p:blipFill>
        <p:spPr>
          <a:xfrm flipH="1">
            <a:off x="0" y="-643"/>
            <a:ext cx="12192000" cy="685864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2567166" y="0"/>
            <a:ext cx="1060536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452199" y="0"/>
            <a:ext cx="1039661" cy="6858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 rotWithShape="1">
          <a:blip r:embed="rId5" cstate="email"/>
          <a:srcRect t="-1" b="-75916"/>
          <a:stretch>
            <a:fillRect/>
          </a:stretch>
        </p:blipFill>
        <p:spPr>
          <a:xfrm>
            <a:off x="904352" y="1183341"/>
            <a:ext cx="10975101" cy="965137"/>
          </a:xfrm>
          <a:prstGeom prst="rect">
            <a:avLst/>
          </a:prstGeom>
        </p:spPr>
      </p:pic>
      <p:sp>
        <p:nvSpPr>
          <p:cNvPr id="5" name="标题 3"/>
          <p:cNvSpPr txBox="1"/>
          <p:nvPr userDrawn="1"/>
        </p:nvSpPr>
        <p:spPr>
          <a:xfrm>
            <a:off x="727510" y="690554"/>
            <a:ext cx="2083869" cy="846697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zh-CN" altLang="en-US" sz="4800" b="0" i="0">
                <a:solidFill>
                  <a:srgbClr val="60707C"/>
                </a:solidFill>
                <a:latin typeface="华康金刚黑A Medium" panose="020B0500000000000000" pitchFamily="34" charset="-122"/>
                <a:ea typeface="华康金刚黑A Medium" panose="020B0500000000000000" pitchFamily="34" charset="-122"/>
              </a:rPr>
              <a:t>目录</a:t>
            </a:r>
          </a:p>
        </p:txBody>
      </p:sp>
      <p:sp>
        <p:nvSpPr>
          <p:cNvPr id="6" name="标题 3"/>
          <p:cNvSpPr txBox="1"/>
          <p:nvPr userDrawn="1"/>
        </p:nvSpPr>
        <p:spPr>
          <a:xfrm>
            <a:off x="2151095" y="944451"/>
            <a:ext cx="2869140" cy="1081572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en-US" altLang="zh-CN" sz="3200" b="0" i="0" spc="-150">
                <a:solidFill>
                  <a:srgbClr val="50585C">
                    <a:alpha val="27000"/>
                  </a:srgbClr>
                </a:solidFill>
                <a:latin typeface="Trasandina Regular" pitchFamily="2" charset="0"/>
                <a:ea typeface="DFP King Gothic GB Light" panose="020B0500000000000000" pitchFamily="34" charset="-122"/>
                <a:cs typeface="Trasandina Regular" pitchFamily="2" charset="0"/>
              </a:rPr>
              <a:t>CONTENTS</a:t>
            </a:r>
            <a:endParaRPr lang="zh-CN" altLang="en-US" sz="3200" b="0" i="0" spc="-150">
              <a:solidFill>
                <a:srgbClr val="50585C">
                  <a:alpha val="27000"/>
                </a:srgbClr>
              </a:solidFill>
              <a:latin typeface="Trasandina Regular" pitchFamily="2" charset="0"/>
              <a:ea typeface="DFP King Gothic GB Light" panose="020B0500000000000000" pitchFamily="34" charset="-122"/>
              <a:cs typeface="Trasandina Regular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1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8000">
              <a:schemeClr val="tx2">
                <a:lumMod val="95563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建筑的摆设布局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46177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email">
            <a:lum bright="-2000"/>
          </a:blip>
          <a:srcRect l="220"/>
          <a:stretch>
            <a:fillRect/>
          </a:stretch>
        </p:blipFill>
        <p:spPr>
          <a:xfrm>
            <a:off x="0" y="3567239"/>
            <a:ext cx="12192000" cy="3290761"/>
          </a:xfrm>
          <a:prstGeom prst="rect">
            <a:avLst/>
          </a:prstGeom>
        </p:spPr>
      </p:pic>
      <p:sp>
        <p:nvSpPr>
          <p:cNvPr id="12" name="副标题 2"/>
          <p:cNvSpPr txBox="1"/>
          <p:nvPr userDrawn="1"/>
        </p:nvSpPr>
        <p:spPr>
          <a:xfrm>
            <a:off x="274983" y="6278977"/>
            <a:ext cx="2358886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 sz="1400"/>
          </a:p>
        </p:txBody>
      </p:sp>
      <p:sp>
        <p:nvSpPr>
          <p:cNvPr id="1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331" y="4899204"/>
            <a:ext cx="7330403" cy="625146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600" b="0" i="0" spc="0">
                <a:solidFill>
                  <a:schemeClr val="accent5">
                    <a:lumMod val="25000"/>
                  </a:schemeClr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2023</a:t>
            </a:r>
            <a:r>
              <a:rPr kumimoji="1" lang="zh-CN" altLang="en-US" dirty="0"/>
              <a:t>岚图汽车汇报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模版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1092" y="5609883"/>
            <a:ext cx="3866747" cy="436098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defRPr sz="1600" b="0" i="0">
                <a:solidFill>
                  <a:schemeClr val="accent5">
                    <a:lumMod val="50000"/>
                  </a:schemeClr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BOOK" pitchFamily="2" charset="0"/>
              </a:defRPr>
            </a:lvl1pPr>
          </a:lstStyle>
          <a:p>
            <a:r>
              <a:rPr kumimoji="1" lang="zh-CN" altLang="en-US" dirty="0"/>
              <a:t>部门</a:t>
            </a:r>
            <a:r>
              <a:rPr kumimoji="1" lang="en-US" altLang="zh-CN" dirty="0"/>
              <a:t>-</a:t>
            </a:r>
            <a:r>
              <a:rPr kumimoji="1" lang="zh-CN" altLang="en-US" dirty="0"/>
              <a:t>讲述人  </a:t>
            </a:r>
            <a:r>
              <a:rPr kumimoji="1" lang="en-US" altLang="zh-CN" dirty="0"/>
              <a:t>2023/01/23</a:t>
            </a:r>
            <a:endParaRPr kumimoji="1" lang="zh-CN" alt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417647" y="6269014"/>
            <a:ext cx="1910556" cy="264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kumimoji="1" lang="zh-CN" altLang="en-US" sz="1200" b="0" i="0" dirty="0">
                <a:latin typeface="DF King Gothic SC14 Regular" panose="020B0500000000000000" pitchFamily="34" charset="-122"/>
                <a:ea typeface="DF King Gothic SC14 Regular" panose="020B0500000000000000" pitchFamily="34" charset="-122"/>
              </a:rPr>
              <a:t>心有成竹 行有岚图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2" cstate="email">
            <a:alphaModFix amt="78000"/>
          </a:blip>
          <a:stretch>
            <a:fillRect/>
          </a:stretch>
        </p:blipFill>
        <p:spPr>
          <a:xfrm flipH="1">
            <a:off x="0" y="-643"/>
            <a:ext cx="12192000" cy="6858643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4688496" y="2445382"/>
            <a:ext cx="7075296" cy="5575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8496" y="3192513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</a:p>
        </p:txBody>
      </p:sp>
      <p:sp>
        <p:nvSpPr>
          <p:cNvPr id="14" name="文本占位符 9"/>
          <p:cNvSpPr>
            <a:spLocks noGrp="1"/>
          </p:cNvSpPr>
          <p:nvPr>
            <p:ph type="body" sz="quarter" idx="12" hasCustomPrompt="1"/>
          </p:nvPr>
        </p:nvSpPr>
        <p:spPr>
          <a:xfrm>
            <a:off x="4688496" y="3958230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</a:p>
        </p:txBody>
      </p:sp>
      <p:sp>
        <p:nvSpPr>
          <p:cNvPr id="15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8496" y="4701645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</a:p>
        </p:txBody>
      </p:sp>
      <p:sp>
        <p:nvSpPr>
          <p:cNvPr id="16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8496" y="5433908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lnSpc>
                <a:spcPct val="200000"/>
              </a:lnSpc>
              <a:buFont typeface="Wingdings" panose="05000000000000000000" pitchFamily="2" charset="2"/>
              <a:buNone/>
              <a:defRPr sz="2000" b="0" i="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dirty="0"/>
              <a:t>章节目录 华康金刚黑</a:t>
            </a:r>
            <a:r>
              <a:rPr kumimoji="1" lang="en-US" altLang="zh-CN" dirty="0"/>
              <a:t>Light 20</a:t>
            </a:r>
            <a:r>
              <a:rPr kumimoji="1" lang="zh-CN" altLang="en-US" dirty="0"/>
              <a:t>号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2567166" y="0"/>
            <a:ext cx="1060536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452199" y="0"/>
            <a:ext cx="1039661" cy="6858000"/>
          </a:xfrm>
          <a:prstGeom prst="rect">
            <a:avLst/>
          </a:prstGeom>
        </p:spPr>
      </p:pic>
      <p:sp>
        <p:nvSpPr>
          <p:cNvPr id="39" name="矩形 38"/>
          <p:cNvSpPr/>
          <p:nvPr userDrawn="1"/>
        </p:nvSpPr>
        <p:spPr>
          <a:xfrm>
            <a:off x="3773652" y="2413300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>
                <a:latin typeface="TRASANDINABOOK" pitchFamily="2" charset="0"/>
                <a:cs typeface="TRASANDINABOOK" pitchFamily="2" charset="0"/>
              </a:rPr>
              <a:t>1</a:t>
            </a:r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0" name="矩形 39"/>
          <p:cNvSpPr/>
          <p:nvPr userDrawn="1"/>
        </p:nvSpPr>
        <p:spPr>
          <a:xfrm>
            <a:off x="3773652" y="3184860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>
                <a:latin typeface="TRASANDINABOOK" pitchFamily="2" charset="0"/>
                <a:cs typeface="TRASANDINABOOK" pitchFamily="2" charset="0"/>
              </a:rPr>
              <a:t>2</a:t>
            </a:r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1" name="矩形 40"/>
          <p:cNvSpPr/>
          <p:nvPr userDrawn="1"/>
        </p:nvSpPr>
        <p:spPr>
          <a:xfrm>
            <a:off x="3773652" y="3947212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>
                <a:latin typeface="TRASANDINABOOK" pitchFamily="2" charset="0"/>
                <a:cs typeface="TRASANDINABOOK" pitchFamily="2" charset="0"/>
              </a:rPr>
              <a:t>3</a:t>
            </a:r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2" name="矩形 41"/>
          <p:cNvSpPr/>
          <p:nvPr userDrawn="1"/>
        </p:nvSpPr>
        <p:spPr>
          <a:xfrm>
            <a:off x="3773652" y="4689594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TRASANDINABOOK" pitchFamily="2" charset="0"/>
                <a:cs typeface="TRASANDINABOOK" pitchFamily="2" charset="0"/>
              </a:rPr>
              <a:t>4</a:t>
            </a:r>
            <a:endParaRPr kumimoji="1" lang="zh-CN" altLang="en-US" b="0" i="0" dirty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3773652" y="5437078"/>
            <a:ext cx="764770" cy="56526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0" i="0" dirty="0">
                <a:latin typeface="TRASANDINABOOK" pitchFamily="2" charset="0"/>
                <a:cs typeface="TRASANDINABOOK" pitchFamily="2" charset="0"/>
              </a:rPr>
              <a:t>5</a:t>
            </a:r>
            <a:endParaRPr kumimoji="1" lang="zh-CN" altLang="en-US" b="0" i="0" dirty="0">
              <a:latin typeface="TRASANDINABOOK" pitchFamily="2" charset="0"/>
              <a:cs typeface="TRASANDINABOOK" pitchFamily="2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 userDrawn="1"/>
        </p:nvPicPr>
        <p:blipFill rotWithShape="1">
          <a:blip r:embed="rId5" cstate="email"/>
          <a:srcRect t="-1" b="-75916"/>
          <a:stretch>
            <a:fillRect/>
          </a:stretch>
        </p:blipFill>
        <p:spPr>
          <a:xfrm>
            <a:off x="904352" y="1183341"/>
            <a:ext cx="10975101" cy="965137"/>
          </a:xfrm>
          <a:prstGeom prst="rect">
            <a:avLst/>
          </a:prstGeom>
        </p:spPr>
      </p:pic>
      <p:sp>
        <p:nvSpPr>
          <p:cNvPr id="5" name="标题 3"/>
          <p:cNvSpPr txBox="1"/>
          <p:nvPr userDrawn="1"/>
        </p:nvSpPr>
        <p:spPr>
          <a:xfrm>
            <a:off x="727510" y="690554"/>
            <a:ext cx="2083869" cy="846697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zh-CN" altLang="en-US" sz="4800" b="0" i="0">
                <a:solidFill>
                  <a:srgbClr val="60707C"/>
                </a:solidFill>
                <a:latin typeface="华康金刚黑A Medium" panose="020B0500000000000000" pitchFamily="34" charset="-122"/>
                <a:ea typeface="华康金刚黑A Medium" panose="020B0500000000000000" pitchFamily="34" charset="-122"/>
              </a:rPr>
              <a:t>目录</a:t>
            </a:r>
          </a:p>
        </p:txBody>
      </p:sp>
      <p:sp>
        <p:nvSpPr>
          <p:cNvPr id="6" name="标题 3"/>
          <p:cNvSpPr txBox="1"/>
          <p:nvPr userDrawn="1"/>
        </p:nvSpPr>
        <p:spPr>
          <a:xfrm>
            <a:off x="2151095" y="944451"/>
            <a:ext cx="2869140" cy="1081572"/>
          </a:xfrm>
          <a:prstGeom prst="rect">
            <a:avLst/>
          </a:prstGeom>
        </p:spPr>
        <p:txBody>
          <a:bodyPr/>
          <a:lstStyle>
            <a:lvl1pPr algn="l" defTabSz="6096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b="0" kern="1000" spc="151" baseline="0">
                <a:solidFill>
                  <a:schemeClr val="bg2">
                    <a:lumMod val="75000"/>
                  </a:schemeClr>
                </a:solidFill>
                <a:latin typeface="华康金刚黑 Medium" panose="020B0500000000000000" pitchFamily="34" charset="-122"/>
                <a:ea typeface="华康金刚黑 Medium" panose="020B0500000000000000" pitchFamily="34" charset="-122"/>
                <a:cs typeface="+mj-cs"/>
              </a:defRPr>
            </a:lvl1pPr>
          </a:lstStyle>
          <a:p>
            <a:r>
              <a:rPr lang="en-US" altLang="zh-CN" sz="3200" b="0" i="0" spc="-150">
                <a:solidFill>
                  <a:srgbClr val="50585C">
                    <a:alpha val="27000"/>
                  </a:srgbClr>
                </a:solidFill>
                <a:latin typeface="Trasandina Regular" pitchFamily="2" charset="0"/>
                <a:ea typeface="DFP King Gothic GB Light" panose="020B0500000000000000" pitchFamily="34" charset="-122"/>
                <a:cs typeface="Trasandina Regular" pitchFamily="2" charset="0"/>
              </a:rPr>
              <a:t>CONTENTS</a:t>
            </a:r>
            <a:endParaRPr lang="zh-CN" altLang="en-US" sz="3200" b="0" i="0" spc="-150">
              <a:solidFill>
                <a:srgbClr val="50585C">
                  <a:alpha val="27000"/>
                </a:srgbClr>
              </a:solidFill>
              <a:latin typeface="Trasandina Regular" pitchFamily="2" charset="0"/>
              <a:ea typeface="DFP King Gothic GB Light" panose="020B0500000000000000" pitchFamily="34" charset="-122"/>
              <a:cs typeface="Trasandina Regular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9966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41937" y="2341492"/>
            <a:ext cx="6949064" cy="1047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defRPr sz="4000" b="0" i="0">
                <a:solidFill>
                  <a:schemeClr val="bg1"/>
                </a:solidFill>
                <a:latin typeface="DF King Gothic SC14 Medium" panose="020B0500000000000000" pitchFamily="34" charset="-122"/>
                <a:ea typeface="DF King Gothic SC14 Medium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</a:t>
            </a:r>
            <a:r>
              <a:rPr kumimoji="1" lang="en-US" altLang="zh-CN" dirty="0"/>
              <a:t>40</a:t>
            </a:r>
            <a:endParaRPr kumimoji="1"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757801" y="2644643"/>
            <a:ext cx="45719" cy="49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786014" y="2155345"/>
            <a:ext cx="950330" cy="1097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bg1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email"/>
          <a:srcRect l="1847" t="-1" b="-29545"/>
          <a:stretch>
            <a:fillRect/>
          </a:stretch>
        </p:blipFill>
        <p:spPr>
          <a:xfrm>
            <a:off x="723400" y="2748726"/>
            <a:ext cx="9640391" cy="10316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水上的桥&#10;&#10;中度可信度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2"/>
            <a:ext cx="12192000" cy="3750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‹#›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2024/12/30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公路上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3750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‹#›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2024/12/30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水, 户外, 俯瞰, 船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37768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‹#›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2024/12/30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节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公路上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12192000" cy="3790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</a:p>
        </p:txBody>
      </p:sp>
      <p:sp>
        <p:nvSpPr>
          <p:cNvPr id="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</a:p>
        </p:txBody>
      </p:sp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‹#›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2024/12/30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雪地里行驶的汽车&#10;&#10;描述已自动生成"/>
          <p:cNvPicPr>
            <a:picLocks noChangeAspect="1"/>
          </p:cNvPicPr>
          <p:nvPr userDrawn="1"/>
        </p:nvPicPr>
        <p:blipFill rotWithShape="1">
          <a:blip r:embed="rId2" cstate="email"/>
          <a:srcRect t="-2"/>
          <a:stretch>
            <a:fillRect/>
          </a:stretch>
        </p:blipFill>
        <p:spPr>
          <a:xfrm>
            <a:off x="0" y="0"/>
            <a:ext cx="12192000" cy="3750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lum/>
          </a:blip>
          <a:stretch>
            <a:fillRect/>
          </a:stretch>
        </p:blipFill>
        <p:spPr>
          <a:xfrm>
            <a:off x="1" y="2800817"/>
            <a:ext cx="12192000" cy="3290761"/>
          </a:xfrm>
          <a:prstGeom prst="rect">
            <a:avLst/>
          </a:prstGeom>
        </p:spPr>
      </p:pic>
      <p:sp>
        <p:nvSpPr>
          <p:cNvPr id="13" name="灯片编号占位符 10"/>
          <p:cNvSpPr txBox="1"/>
          <p:nvPr userDrawn="1"/>
        </p:nvSpPr>
        <p:spPr>
          <a:xfrm>
            <a:off x="11533601" y="6464274"/>
            <a:ext cx="45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99A6A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64C7E2-CC0F-4541-BF88-9AC8AD9B9BB1}" type="slidenum">
              <a:rPr kumimoji="1" lang="zh-CN" altLang="en-US" b="0" i="0" smtClean="0">
                <a:latin typeface="TRASANDINABOOK" pitchFamily="2" charset="0"/>
                <a:cs typeface="TRASANDINABOOK" pitchFamily="2" charset="0"/>
              </a:rPr>
              <a:t>‹#›</a:t>
            </a:fld>
            <a:endParaRPr kumimoji="1" lang="zh-CN" altLang="en-US" b="0" i="0">
              <a:latin typeface="TRASANDINABOOK" pitchFamily="2" charset="0"/>
              <a:cs typeface="TRASANDINABOOK" pitchFamily="2" charset="0"/>
            </a:endParaRPr>
          </a:p>
        </p:txBody>
      </p:sp>
      <p:sp>
        <p:nvSpPr>
          <p:cNvPr id="14" name="日期占位符 12"/>
          <p:cNvSpPr txBox="1"/>
          <p:nvPr userDrawn="1"/>
        </p:nvSpPr>
        <p:spPr>
          <a:xfrm>
            <a:off x="5679928" y="6489116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8F9DC-11EB-084E-BFEA-A6290D2587C7}" type="datetime1">
              <a:rPr kumimoji="1" lang="zh-CN" altLang="en-US" b="0" i="0" smtClean="0">
                <a:latin typeface="TRASANDINABOOK" pitchFamily="2" charset="0"/>
                <a:ea typeface="华康金刚黑A" panose="020B0400000000000000" pitchFamily="34" charset="-122"/>
                <a:cs typeface="TRASANDINABOOK" pitchFamily="2" charset="0"/>
              </a:rPr>
              <a:t>2024/12/30</a:t>
            </a:fld>
            <a:endParaRPr kumimoji="1" lang="zh-CN" altLang="en-US" b="0" i="0">
              <a:latin typeface="TRASANDINABOOK" pitchFamily="2" charset="0"/>
              <a:ea typeface="华康金刚黑A" panose="020B0400000000000000" pitchFamily="34" charset="-122"/>
              <a:cs typeface="TRASANDINABOOK" pitchFamily="2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1891" y="4578125"/>
            <a:ext cx="49876" cy="1446415"/>
          </a:xfrm>
          <a:prstGeom prst="rect">
            <a:avLst/>
          </a:prstGeom>
          <a:solidFill>
            <a:srgbClr val="406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74879" y="4590024"/>
            <a:ext cx="7584751" cy="7073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</a:lstStyle>
          <a:p>
            <a:r>
              <a:rPr kumimoji="1" lang="zh-CN" altLang="en-US" dirty="0"/>
              <a:t>章节标题 华康金刚黑 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36</a:t>
            </a:r>
            <a:r>
              <a:rPr kumimoji="1" lang="zh-CN" altLang="en-US" dirty="0"/>
              <a:t>号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62155" y="5500620"/>
            <a:ext cx="6618087" cy="50501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spc="0">
                <a:solidFill>
                  <a:srgbClr val="374451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备注信息 华康金刚黑</a:t>
            </a:r>
            <a:r>
              <a:rPr kumimoji="1" lang="en-US" altLang="zh-CN" dirty="0"/>
              <a:t>Regular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</a:t>
            </a:r>
            <a:r>
              <a:rPr kumimoji="1" lang="zh-CN" altLang="en-US" dirty="0"/>
              <a:t>号</a:t>
            </a:r>
          </a:p>
        </p:txBody>
      </p:sp>
      <p:sp>
        <p:nvSpPr>
          <p:cNvPr id="4" name="日期占位符 12"/>
          <p:cNvSpPr txBox="1"/>
          <p:nvPr userDrawn="1"/>
        </p:nvSpPr>
        <p:spPr>
          <a:xfrm>
            <a:off x="216719" y="6492875"/>
            <a:ext cx="1074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100" b="0" i="0" kern="1200">
                <a:solidFill>
                  <a:srgbClr val="99A6AF"/>
                </a:solidFill>
                <a:latin typeface="TRASANDINALIGHT" pitchFamily="2" charset="0"/>
                <a:ea typeface="+mn-ea"/>
                <a:cs typeface="TRASANDINA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VOYAH</a:t>
            </a:r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99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4"/>
          <p:cNvSpPr txBox="1"/>
          <p:nvPr userDrawn="1"/>
        </p:nvSpPr>
        <p:spPr>
          <a:xfrm>
            <a:off x="3548063" y="1560443"/>
            <a:ext cx="5249947" cy="581353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DFP King Gothic GB" panose="020B0500000000000000" pitchFamily="34" charset="-122"/>
                <a:ea typeface="DFP King Gothic GB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b="0" i="0">
                <a:solidFill>
                  <a:schemeClr val="tx1"/>
                </a:solidFill>
                <a:latin typeface="DFP King Gothic GB" panose="020B0500000000000000" pitchFamily="34" charset="-122"/>
                <a:ea typeface="DFP King Gothic GB" panose="020B0500000000000000" pitchFamily="34" charset="-122"/>
              </a:rPr>
              <a:t>请输入主标题主标题</a:t>
            </a:r>
          </a:p>
        </p:txBody>
      </p:sp>
      <p:sp>
        <p:nvSpPr>
          <p:cNvPr id="6" name="副标题 2"/>
          <p:cNvSpPr txBox="1"/>
          <p:nvPr userDrawn="1"/>
        </p:nvSpPr>
        <p:spPr>
          <a:xfrm>
            <a:off x="1533940" y="2309951"/>
            <a:ext cx="9144000" cy="3736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DFP King Gothic GB Light" panose="020B0500000000000000" pitchFamily="34" charset="-122"/>
                <a:ea typeface="DFP King Gothic GB Light" panose="020B0500000000000000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>
                <a:solidFill>
                  <a:schemeClr val="tx1"/>
                </a:solidFill>
              </a:rPr>
              <a:t>单击此处编辑母版副标题样式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DFP King Gothic GB Light" panose="020B0500000000000000" pitchFamily="34" charset="-122"/>
          <a:ea typeface="DFP King Gothic GB Light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4081-5ABE-7945-AECC-B80740BA9B72}" type="datetime1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/>
              <a:t>心有成竹 行有岚图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8816-751E-3243-AD49-A25FDD94A40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accent1">
              <a:lumMod val="50000"/>
            </a:schemeClr>
          </a:solidFill>
          <a:latin typeface="DFP King Gothic GB" panose="020B0500000000000000" pitchFamily="34" charset="-122"/>
          <a:ea typeface="DFP King Gothic GB" panose="020B0500000000000000" pitchFamily="34" charset="-122"/>
          <a:cs typeface="TRASANDINA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121229" y="0"/>
            <a:ext cx="997229" cy="2677410"/>
            <a:chOff x="-810428" y="0"/>
            <a:chExt cx="688769" cy="2834655"/>
          </a:xfrm>
        </p:grpSpPr>
        <p:sp>
          <p:nvSpPr>
            <p:cNvPr id="17" name="矩形 16"/>
            <p:cNvSpPr/>
            <p:nvPr userDrawn="1"/>
          </p:nvSpPr>
          <p:spPr>
            <a:xfrm>
              <a:off x="-810428" y="0"/>
              <a:ext cx="688769" cy="1415746"/>
            </a:xfrm>
            <a:prstGeom prst="rect">
              <a:avLst/>
            </a:prstGeom>
            <a:solidFill>
              <a:srgbClr val="051E59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solidFill>
                  <a:srgbClr val="3D4359"/>
                </a:solidFill>
                <a:ea typeface="DFP King Gothic GB" panose="020B0500000000000000" pitchFamily="34" charset="-122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-810428" y="1412480"/>
              <a:ext cx="688769" cy="1422175"/>
            </a:xfrm>
            <a:prstGeom prst="rect">
              <a:avLst/>
            </a:prstGeom>
            <a:solidFill>
              <a:srgbClr val="097AC7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378603" y="14990"/>
            <a:ext cx="1004797" cy="2863122"/>
            <a:chOff x="-810428" y="-1"/>
            <a:chExt cx="693996" cy="3031274"/>
          </a:xfrm>
        </p:grpSpPr>
        <p:sp>
          <p:nvSpPr>
            <p:cNvPr id="20" name="矩形 19"/>
            <p:cNvSpPr/>
            <p:nvPr userDrawn="1"/>
          </p:nvSpPr>
          <p:spPr>
            <a:xfrm>
              <a:off x="-810428" y="615940"/>
              <a:ext cx="688769" cy="510868"/>
            </a:xfrm>
            <a:prstGeom prst="rect">
              <a:avLst/>
            </a:prstGeom>
            <a:solidFill>
              <a:srgbClr val="50585C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  <p:sp>
          <p:nvSpPr>
            <p:cNvPr id="21" name="矩形 20"/>
            <p:cNvSpPr/>
            <p:nvPr userDrawn="1"/>
          </p:nvSpPr>
          <p:spPr>
            <a:xfrm>
              <a:off x="-810428" y="1253927"/>
              <a:ext cx="688769" cy="507701"/>
            </a:xfrm>
            <a:prstGeom prst="rect">
              <a:avLst/>
            </a:prstGeom>
            <a:solidFill>
              <a:srgbClr val="A5ADB3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  <p:sp>
          <p:nvSpPr>
            <p:cNvPr id="22" name="矩形 21"/>
            <p:cNvSpPr/>
            <p:nvPr userDrawn="1"/>
          </p:nvSpPr>
          <p:spPr>
            <a:xfrm>
              <a:off x="-810428" y="-1"/>
              <a:ext cx="688769" cy="510868"/>
            </a:xfrm>
            <a:prstGeom prst="rect">
              <a:avLst/>
            </a:prstGeom>
            <a:solidFill>
              <a:srgbClr val="1E263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solidFill>
                  <a:schemeClr val="tx1"/>
                </a:solidFill>
                <a:ea typeface="DFP King Gothic GB" panose="020B0500000000000000" pitchFamily="34" charset="-122"/>
              </a:endParaRPr>
            </a:p>
          </p:txBody>
        </p:sp>
        <p:sp>
          <p:nvSpPr>
            <p:cNvPr id="23" name="矩形 22"/>
            <p:cNvSpPr/>
            <p:nvPr userDrawn="1"/>
          </p:nvSpPr>
          <p:spPr>
            <a:xfrm>
              <a:off x="-805201" y="1880017"/>
              <a:ext cx="688769" cy="516435"/>
            </a:xfrm>
            <a:prstGeom prst="rect">
              <a:avLst/>
            </a:prstGeom>
            <a:solidFill>
              <a:srgbClr val="CAD1D3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  <p:sp>
          <p:nvSpPr>
            <p:cNvPr id="24" name="矩形 23"/>
            <p:cNvSpPr/>
            <p:nvPr userDrawn="1"/>
          </p:nvSpPr>
          <p:spPr>
            <a:xfrm>
              <a:off x="-805201" y="2528974"/>
              <a:ext cx="688769" cy="502299"/>
            </a:xfrm>
            <a:prstGeom prst="rect">
              <a:avLst/>
            </a:prstGeom>
            <a:solidFill>
              <a:srgbClr val="E2E3E5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b="0" i="0">
                <a:ea typeface="DFP King Gothic GB" panose="020B0500000000000000" pitchFamily="34" charset="-122"/>
              </a:endParaRPr>
            </a:p>
          </p:txBody>
        </p:sp>
      </p:grpSp>
      <p:sp>
        <p:nvSpPr>
          <p:cNvPr id="25" name="矩形 24"/>
          <p:cNvSpPr/>
          <p:nvPr userDrawn="1"/>
        </p:nvSpPr>
        <p:spPr>
          <a:xfrm>
            <a:off x="-1136219" y="3416586"/>
            <a:ext cx="997229" cy="463025"/>
          </a:xfrm>
          <a:prstGeom prst="rect">
            <a:avLst/>
          </a:prstGeom>
          <a:solidFill>
            <a:srgbClr val="60A5E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-1128651" y="4007944"/>
            <a:ext cx="997229" cy="463025"/>
          </a:xfrm>
          <a:prstGeom prst="rect">
            <a:avLst/>
          </a:prstGeom>
          <a:solidFill>
            <a:srgbClr val="6EC5E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-1128651" y="4605913"/>
            <a:ext cx="997229" cy="463025"/>
          </a:xfrm>
          <a:prstGeom prst="rect">
            <a:avLst/>
          </a:prstGeom>
          <a:solidFill>
            <a:srgbClr val="B5E0F0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-1128651" y="5201587"/>
            <a:ext cx="997229" cy="463025"/>
          </a:xfrm>
          <a:prstGeom prst="rect">
            <a:avLst/>
          </a:prstGeom>
          <a:solidFill>
            <a:srgbClr val="44528A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128651" y="5793140"/>
            <a:ext cx="997229" cy="463025"/>
          </a:xfrm>
          <a:prstGeom prst="rect">
            <a:avLst/>
          </a:prstGeom>
          <a:solidFill>
            <a:srgbClr val="8FB1DB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-1128651" y="6394975"/>
            <a:ext cx="997229" cy="463025"/>
          </a:xfrm>
          <a:prstGeom prst="rect">
            <a:avLst/>
          </a:prstGeom>
          <a:solidFill>
            <a:srgbClr val="C8E4FF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-1119966" y="2834458"/>
            <a:ext cx="997229" cy="478368"/>
          </a:xfrm>
          <a:prstGeom prst="rect">
            <a:avLst/>
          </a:prstGeom>
          <a:solidFill>
            <a:srgbClr val="FFCC91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b="0" i="0">
              <a:ea typeface="DFP King Gothic GB" panose="020B0500000000000000" pitchFamily="34" charset="-122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12342314" y="0"/>
            <a:ext cx="10605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-1152395" y="0"/>
            <a:ext cx="1039661" cy="6858000"/>
          </a:xfrm>
          <a:prstGeom prst="rect">
            <a:avLst/>
          </a:prstGeom>
        </p:spPr>
      </p:pic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406A70"/>
                </a:solidFill>
                <a:ea typeface="DFP King Gothic GB" panose="020B0500000000000000" pitchFamily="34" charset="-122"/>
              </a:defRPr>
            </a:lvl1pPr>
          </a:lstStyle>
          <a:p>
            <a:r>
              <a:rPr kumimoji="1" lang="zh-CN" altLang="en-US"/>
              <a:t>心有成竹 行有岚图</a:t>
            </a: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406A70"/>
                </a:solidFill>
                <a:ea typeface="DFP King Gothic GB" panose="020B0500000000000000" pitchFamily="34" charset="-122"/>
              </a:defRPr>
            </a:lvl1pPr>
          </a:lstStyle>
          <a:p>
            <a:fld id="{A663CF22-6F65-4046-A51D-A670A25D3FA6}" type="datetime1">
              <a:rPr kumimoji="1" lang="zh-CN" altLang="en-US" smtClean="0"/>
              <a:t>2024/12/30</a:t>
            </a:fld>
            <a:endParaRPr kumimoji="1"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</p:nvPr>
        </p:nvSpPr>
        <p:spPr>
          <a:xfrm>
            <a:off x="91621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406A70"/>
                </a:solidFill>
                <a:latin typeface="TRASANDINABOOK" pitchFamily="2" charset="0"/>
                <a:ea typeface="DFP King Gothic GB" panose="020B0500000000000000" pitchFamily="34" charset="-122"/>
                <a:cs typeface="TRASANDINABOOK" pitchFamily="2" charset="0"/>
              </a:defRPr>
            </a:lvl1pPr>
          </a:lstStyle>
          <a:p>
            <a:fld id="{B1706BF6-5013-FF41-96F8-3620812785F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+mj-lt"/>
          <a:ea typeface="DFP King Gothic GB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448330" y="4899204"/>
            <a:ext cx="10772948" cy="625146"/>
          </a:xfrm>
        </p:spPr>
        <p:txBody>
          <a:bodyPr/>
          <a:lstStyle/>
          <a:p>
            <a:pPr>
              <a:defRPr/>
            </a:pPr>
            <a:r>
              <a:rPr lang="en-US" altLang="zh-CN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岚</a:t>
            </a:r>
            <a:r>
              <a:rPr lang="zh-CN" altLang="en-US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图汽车车</a:t>
            </a:r>
            <a:r>
              <a:rPr lang="zh-CN" altLang="en-US" spc="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用精品授权合作伙伴准入申请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48331" y="5447126"/>
            <a:ext cx="3866747" cy="850181"/>
          </a:xfrm>
        </p:spPr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技术实力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品类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本公司近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年为主机厂供应产品品类包括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600" b="1" u="sng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（不限产品品类，实物产品、互联网产品、虚拟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形象、产品共创等均可，此版块目的为展示资源丰富性）。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482600" y="2112641"/>
          <a:ext cx="11529060" cy="4124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产品名称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产品类型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合作主机厂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图示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说明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1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2600" y="1720215"/>
            <a:ext cx="1125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*</a:t>
            </a:r>
            <a:r>
              <a:rPr lang="zh-CN" altLang="en-US" sz="1200" b="1" dirty="0" smtClean="0"/>
              <a:t>以下表格仅为示例，展示形式不限，贵司可视自身情况，选择合适的形式，充分展现自身资源丰富性（采购合同、订单、发票等证明资料）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研发设计能力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现有研发、设计人数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</a:p>
        </p:txBody>
      </p:sp>
      <p:sp>
        <p:nvSpPr>
          <p:cNvPr id="7" name="矩形 6"/>
          <p:cNvSpPr/>
          <p:nvPr/>
        </p:nvSpPr>
        <p:spPr>
          <a:xfrm>
            <a:off x="258546" y="2188029"/>
            <a:ext cx="11628653" cy="2841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文结合形式简要介绍贵公司的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研发设计优势、投入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研发设计团队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研发设计案例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原创的车用精品案例（研发、设计过程证明文件，类型不限，为防止侵权，截图即可</a:t>
            </a:r>
            <a:r>
              <a:rPr 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，请对每一个案例产品的创意构想、功能定义、性能参数、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CMF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等进行简明扼要的介绍</a:t>
            </a:r>
            <a:r>
              <a:rPr 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600" y="1682750"/>
            <a:ext cx="11405235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原创车用精品的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案例展示及证明文件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研发设计专利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6855" y="3284855"/>
            <a:ext cx="917829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贵公司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所获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的发明专利、实用新型专利、外观专利证书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生产能力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与本公司保持长期合作的工厂数量为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9" name="矩形 8"/>
          <p:cNvSpPr/>
          <p:nvPr/>
        </p:nvSpPr>
        <p:spPr>
          <a:xfrm>
            <a:off x="341097" y="1682750"/>
            <a:ext cx="5624274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图文结合形式对贵公司自有厂区、生产线进行介绍</a:t>
            </a:r>
          </a:p>
        </p:txBody>
      </p:sp>
      <p:sp>
        <p:nvSpPr>
          <p:cNvPr id="11" name="矩形 10"/>
          <p:cNvSpPr/>
          <p:nvPr/>
        </p:nvSpPr>
        <p:spPr>
          <a:xfrm>
            <a:off x="6085114" y="1682750"/>
            <a:ext cx="5932714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展示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合作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工厂项目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合同或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交易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记录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60147" y="1383270"/>
            <a:ext cx="7660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*</a:t>
            </a:r>
            <a:r>
              <a:rPr lang="zh-CN" altLang="en-US" sz="1200" b="1" dirty="0" smtClean="0"/>
              <a:t>贵司可视自身情况，选择合适的形式展现自身生产能力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服务能力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服务团队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本公司为岚图汽车车用精品项目服务团队人数为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人，服务团队组织架构，运行机制（用流程图结合文字说明）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600" y="1682750"/>
            <a:ext cx="111417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服务团队人员架构图粘贴处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公司售后服务处理机制（用流程图结合文字说明）。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售后服务管控流程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质量管控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公司质量管控流程及质量问题处理机制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应从生产质量（零件质量）及市场质量两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方面展开（用流程图结合文字说明，可列举真实案例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341097" y="1682750"/>
            <a:ext cx="56603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生产质量（零件质量）管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控流程</a:t>
            </a:r>
          </a:p>
        </p:txBody>
      </p:sp>
      <p:sp>
        <p:nvSpPr>
          <p:cNvPr id="9" name="矩形 8"/>
          <p:cNvSpPr/>
          <p:nvPr/>
        </p:nvSpPr>
        <p:spPr>
          <a:xfrm>
            <a:off x="6085490" y="1682750"/>
            <a:ext cx="58017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市场质量管控流程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46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9"/>
          <p:cNvSpPr txBox="1"/>
          <p:nvPr/>
        </p:nvSpPr>
        <p:spPr>
          <a:xfrm>
            <a:off x="4688496" y="3192513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技术实力</a:t>
            </a:r>
          </a:p>
        </p:txBody>
      </p:sp>
      <p:sp>
        <p:nvSpPr>
          <p:cNvPr id="10" name="文本占位符 9"/>
          <p:cNvSpPr txBox="1"/>
          <p:nvPr/>
        </p:nvSpPr>
        <p:spPr>
          <a:xfrm>
            <a:off x="4688496" y="3958230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服务能力</a:t>
            </a:r>
          </a:p>
        </p:txBody>
      </p:sp>
      <p:sp>
        <p:nvSpPr>
          <p:cNvPr id="11" name="文本占位符 9"/>
          <p:cNvSpPr txBox="1"/>
          <p:nvPr/>
        </p:nvSpPr>
        <p:spPr>
          <a:xfrm>
            <a:off x="4688496" y="4701645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选品提案</a:t>
            </a:r>
            <a:endParaRPr kumimoji="1" 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3652" y="2413300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1</a:t>
            </a:r>
          </a:p>
        </p:txBody>
      </p:sp>
      <p:sp>
        <p:nvSpPr>
          <p:cNvPr id="14" name="矩形 13"/>
          <p:cNvSpPr/>
          <p:nvPr/>
        </p:nvSpPr>
        <p:spPr>
          <a:xfrm>
            <a:off x="3773652" y="3184860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2</a:t>
            </a:r>
          </a:p>
        </p:txBody>
      </p:sp>
      <p:sp>
        <p:nvSpPr>
          <p:cNvPr id="15" name="矩形 14"/>
          <p:cNvSpPr/>
          <p:nvPr/>
        </p:nvSpPr>
        <p:spPr>
          <a:xfrm>
            <a:off x="3773652" y="3947212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3</a:t>
            </a:r>
          </a:p>
        </p:txBody>
      </p:sp>
      <p:sp>
        <p:nvSpPr>
          <p:cNvPr id="16" name="矩形 15"/>
          <p:cNvSpPr/>
          <p:nvPr/>
        </p:nvSpPr>
        <p:spPr>
          <a:xfrm>
            <a:off x="3773652" y="4689594"/>
            <a:ext cx="764770" cy="565265"/>
          </a:xfrm>
          <a:prstGeom prst="rect">
            <a:avLst/>
          </a:prstGeom>
          <a:solidFill>
            <a:srgbClr val="406A7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b="1" dirty="0">
                <a:latin typeface="Trasandina Medium" pitchFamily="50" charset="0"/>
                <a:ea typeface="华康金刚黑 Light" panose="020B0300000000000000" pitchFamily="34" charset="-122"/>
                <a:cs typeface="Trasandina Medium" pitchFamily="50" charset="0"/>
                <a:sym typeface="+mn-ea"/>
              </a:rPr>
              <a:t>4</a:t>
            </a:r>
          </a:p>
        </p:txBody>
      </p:sp>
      <p:sp>
        <p:nvSpPr>
          <p:cNvPr id="3" name="文本占位符 9"/>
          <p:cNvSpPr txBox="1"/>
          <p:nvPr>
            <p:custDataLst>
              <p:tags r:id="rId1"/>
            </p:custDataLst>
          </p:nvPr>
        </p:nvSpPr>
        <p:spPr>
          <a:xfrm>
            <a:off x="4688496" y="2400668"/>
            <a:ext cx="7065388" cy="56499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000" b="0" i="0" kern="1200" spc="0">
                <a:solidFill>
                  <a:srgbClr val="1B1F3C"/>
                </a:solidFill>
                <a:latin typeface="DF King Gothic SC14 Regular" panose="020B0500000000000000" pitchFamily="34" charset="-122"/>
                <a:ea typeface="DF King Gothic SC14 Regular" panose="020B0500000000000000" pitchFamily="34" charset="-122"/>
                <a:cs typeface="TRASANDINA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kumimoji="1" 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企业资质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仓库面积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本公司拥有仓库面积</a:t>
            </a:r>
            <a:r>
              <a:rPr lang="en-US" altLang="zh-CN" sz="1600" b="1" u="sng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平方。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56603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仓库平面图粘贴处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5490" y="1682750"/>
            <a:ext cx="58017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产权证明或租赁合同粘贴处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选品提案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选品提案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以任意主题（需符合岚图品牌风格及主流价值观）为岚图企划、原创设计一系列车用精品，数量额定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。（例如：蔚来商城“云朵系列”、“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沙丘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系列”、小鹏商城“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recycle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系列”等）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804" y="1618105"/>
            <a:ext cx="11628653" cy="4783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文结合形式介绍岚图车品选品思路及提案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华康金刚黑A" panose="020B0400000000000000" pitchFamily="34" charset="-122"/>
                <a:ea typeface="华康金刚黑A" panose="020B0400000000000000" pitchFamily="34" charset="-122"/>
              </a:rPr>
              <a:t>谢谢！</a:t>
            </a:r>
            <a:endParaRPr kumimoji="1" lang="zh-CN" altLang="en-US" dirty="0">
              <a:latin typeface="华康金刚黑A" panose="020B0400000000000000" pitchFamily="34" charset="-122"/>
              <a:ea typeface="华康金刚黑A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923949" y="2481220"/>
            <a:ext cx="9560129" cy="1047400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企业资质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786014" y="2400457"/>
            <a:ext cx="950330" cy="1097280"/>
          </a:xfrm>
        </p:spPr>
        <p:txBody>
          <a:bodyPr anchor="ctr"/>
          <a:lstStyle/>
          <a:p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 txBox="1"/>
          <p:nvPr>
            <p:custDataLst>
              <p:tags r:id="rId3"/>
            </p:custDataLst>
          </p:nvPr>
        </p:nvSpPr>
        <p:spPr>
          <a:xfrm>
            <a:off x="1959428" y="3068640"/>
            <a:ext cx="8392885" cy="124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 smtClean="0">
                <a:solidFill>
                  <a:schemeClr val="tx1"/>
                </a:solidFill>
              </a:rPr>
              <a:t>用</a:t>
            </a:r>
            <a:r>
              <a:rPr lang="zh-CN" altLang="en-US" dirty="0">
                <a:solidFill>
                  <a:schemeClr val="tx1"/>
                </a:solidFill>
              </a:rPr>
              <a:t>图文结合形式对贵公司基本情况进行简要</a:t>
            </a:r>
            <a:r>
              <a:rPr lang="zh-CN" altLang="en-US" dirty="0" smtClean="0">
                <a:solidFill>
                  <a:schemeClr val="tx1"/>
                </a:solidFill>
              </a:rPr>
              <a:t>介绍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成立年限与注册资本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本公司成立于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年，成立年限为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年，注册资本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万元人民币。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执照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营业额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本公司近</a:t>
            </a:r>
            <a:r>
              <a:rPr 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年年均营业额为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995" y="1682750"/>
            <a:ext cx="35725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147185" y="1682750"/>
            <a:ext cx="3851275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232140" y="1682750"/>
            <a:ext cx="368681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行业案例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本公司与</a:t>
            </a:r>
            <a:r>
              <a:rPr lang="en-US" altLang="zh-CN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家高端品牌车企、头部新能源车企在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精品领域有过合作经验（项目合同、框架协议等均可）。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3600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项目合同粘贴处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4290797" y="1682750"/>
            <a:ext cx="3600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项目合同粘贴处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40497" y="1682750"/>
            <a:ext cx="360000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项目合同粘贴处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公司规模与组织架构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本公司现有员工人数为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人，设计研发员工人数为</a:t>
            </a:r>
            <a:r>
              <a:rPr lang="en-US" altLang="zh-CN" sz="16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0995" y="1682750"/>
            <a:ext cx="5368925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社保缴纳证明粘贴处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962650" y="1682750"/>
            <a:ext cx="5431790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公司组织架构、职责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质量管理体系认证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546" y="1020826"/>
            <a:ext cx="1162865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本公司或关联企业</a:t>
            </a:r>
            <a:r>
              <a:rPr lang="zh-CN" altLang="en-US" sz="16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 9001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ISO/TS 16949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质量管理体系认证。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097" y="1682750"/>
            <a:ext cx="11546102" cy="4629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 9001</a:t>
            </a:r>
            <a:r>
              <a:rPr lang="zh-CN" altLang="pt-BR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pt-BR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ISO/TS 16949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质量管理体系认证证明粘贴处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82702" y="6369959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注：可自行增加页数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IyZjJmY2E0YzEwOTBhMjdjNjQ0N2UyZWU3M2Rm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7*295"/>
  <p:tag name="TABLE_ENDDRAG_RECT" val="28*135*907*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2023岚图配色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96CDF4"/>
      </a:accent1>
      <a:accent2>
        <a:srgbClr val="0979C6"/>
      </a:accent2>
      <a:accent3>
        <a:srgbClr val="011D57"/>
      </a:accent3>
      <a:accent4>
        <a:srgbClr val="6DC5E8"/>
      </a:accent4>
      <a:accent5>
        <a:srgbClr val="D9D9D9"/>
      </a:accent5>
      <a:accent6>
        <a:srgbClr val="FFCC90"/>
      </a:accent6>
      <a:hlink>
        <a:srgbClr val="EB474B"/>
      </a:hlink>
      <a:folHlink>
        <a:srgbClr val="E9474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2023岚图配色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96CDF4"/>
      </a:accent1>
      <a:accent2>
        <a:srgbClr val="0979C6"/>
      </a:accent2>
      <a:accent3>
        <a:srgbClr val="011D57"/>
      </a:accent3>
      <a:accent4>
        <a:srgbClr val="6DC5E8"/>
      </a:accent4>
      <a:accent5>
        <a:srgbClr val="D9D9D9"/>
      </a:accent5>
      <a:accent6>
        <a:srgbClr val="FFCC90"/>
      </a:accent6>
      <a:hlink>
        <a:srgbClr val="EB474B"/>
      </a:hlink>
      <a:folHlink>
        <a:srgbClr val="E9474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岚图配色2023">
      <a:dk1>
        <a:srgbClr val="1B1F3B"/>
      </a:dk1>
      <a:lt1>
        <a:srgbClr val="FFFFFF"/>
      </a:lt1>
      <a:dk2>
        <a:srgbClr val="1B1F3B"/>
      </a:dk2>
      <a:lt2>
        <a:srgbClr val="FFFFFF"/>
      </a:lt2>
      <a:accent1>
        <a:srgbClr val="1B1F3B"/>
      </a:accent1>
      <a:accent2>
        <a:srgbClr val="406A70"/>
      </a:accent2>
      <a:accent3>
        <a:srgbClr val="53A6B1"/>
      </a:accent3>
      <a:accent4>
        <a:srgbClr val="ADDCE0"/>
      </a:accent4>
      <a:accent5>
        <a:srgbClr val="5F707C"/>
      </a:accent5>
      <a:accent6>
        <a:srgbClr val="E4E8EA"/>
      </a:accent6>
      <a:hlink>
        <a:srgbClr val="C00000"/>
      </a:hlink>
      <a:folHlink>
        <a:srgbClr val="E9BF44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783</Words>
  <Application>Microsoft Office PowerPoint</Application>
  <PresentationFormat>宽屏</PresentationFormat>
  <Paragraphs>114</Paragraphs>
  <Slides>23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DF King Gothic SC14 Medium</vt:lpstr>
      <vt:lpstr>DF King Gothic SC14 Regular</vt:lpstr>
      <vt:lpstr>DFP King Gothic GB</vt:lpstr>
      <vt:lpstr>DFP King Gothic GB Light</vt:lpstr>
      <vt:lpstr>FZLanTingHei-L-GBK</vt:lpstr>
      <vt:lpstr>Trasandina Medium</vt:lpstr>
      <vt:lpstr>Trasandina Regular</vt:lpstr>
      <vt:lpstr>TRASANDINABOOK</vt:lpstr>
      <vt:lpstr>TRASANDINALIGHT</vt:lpstr>
      <vt:lpstr>TrasandinaRegular</vt:lpstr>
      <vt:lpstr>等线</vt:lpstr>
      <vt:lpstr>黑体</vt:lpstr>
      <vt:lpstr>华康金刚黑</vt:lpstr>
      <vt:lpstr>华康金刚黑 Light</vt:lpstr>
      <vt:lpstr>华康金刚黑 Medium</vt:lpstr>
      <vt:lpstr>华康金刚黑A</vt:lpstr>
      <vt:lpstr>华康金刚黑A Medium</vt:lpstr>
      <vt:lpstr>微软雅黑</vt:lpstr>
      <vt:lpstr>Arial</vt:lpstr>
      <vt:lpstr>Cambria</vt:lpstr>
      <vt:lpstr>Wingdings</vt:lpstr>
      <vt:lpstr>Office 主题​​</vt:lpstr>
      <vt:lpstr>1_自定义设计方案</vt:lpstr>
      <vt:lpstr>自定义设计方案</vt:lpstr>
      <vt:lpstr>XXX公司</vt:lpstr>
      <vt:lpstr>PowerPoint 演示文稿</vt:lpstr>
      <vt:lpstr>企业资质</vt:lpstr>
      <vt:lpstr>公司简介</vt:lpstr>
      <vt:lpstr>成立年限与注册资本</vt:lpstr>
      <vt:lpstr>营业额</vt:lpstr>
      <vt:lpstr>行业案例</vt:lpstr>
      <vt:lpstr>公司规模与组织架构</vt:lpstr>
      <vt:lpstr>质量管理体系认证</vt:lpstr>
      <vt:lpstr>技术实力</vt:lpstr>
      <vt:lpstr>品类资源</vt:lpstr>
      <vt:lpstr>研发设计能力</vt:lpstr>
      <vt:lpstr>研发设计案例</vt:lpstr>
      <vt:lpstr>研发设计专利</vt:lpstr>
      <vt:lpstr>生产能力</vt:lpstr>
      <vt:lpstr>服务能力</vt:lpstr>
      <vt:lpstr>服务团队</vt:lpstr>
      <vt:lpstr>售后服务</vt:lpstr>
      <vt:lpstr>质量管控</vt:lpstr>
      <vt:lpstr>仓库面积</vt:lpstr>
      <vt:lpstr>选品提案</vt:lpstr>
      <vt:lpstr>选品提案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392958147@qq.com</dc:creator>
  <cp:lastModifiedBy>艾展(岚图汽车科技销售公司)</cp:lastModifiedBy>
  <cp:revision>442</cp:revision>
  <dcterms:created xsi:type="dcterms:W3CDTF">2023-01-16T09:05:00Z</dcterms:created>
  <dcterms:modified xsi:type="dcterms:W3CDTF">2024-12-30T08:31:55Z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94D401DC126247CDBC143112086CB2E6_12</vt:lpwstr>
  </property>
  <property fmtid="{D5CDD505-2E9C-101B-9397-08002B2CF9AE}" pid="3" name="KSOProductBuildVer">
    <vt:lpwstr>2052-12.1.0.16120</vt:lpwstr>
  </property>
</Properties>
</file>